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media/image36.jpeg" ContentType="image/jpeg"/>
  <Override PartName="/ppt/media/image37.jpeg" ContentType="image/jpeg"/>
  <Override PartName="/ppt/media/image38.jpeg" ContentType="image/jpeg"/>
  <Override PartName="/ppt/media/image39.jpeg" ContentType="image/jpeg"/>
  <Override PartName="/ppt/media/image40.jpeg" ContentType="image/jpeg"/>
  <Override PartName="/ppt/media/image41.jpeg" ContentType="image/jpeg"/>
  <Override PartName="/ppt/media/image42.jpeg" ContentType="image/jpeg"/>
  <Override PartName="/ppt/media/image43.jpeg" ContentType="image/jpeg"/>
  <Override PartName="/ppt/media/image4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 Id="rId3" Type="http://schemas.openxmlformats.org/officeDocument/2006/relationships/image" Target="../media/image1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7.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0.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 Id="rId3" Type="http://schemas.openxmlformats.org/officeDocument/2006/relationships/image" Target="../media/image5.jpeg"/><Relationship Id="rId4" Type="http://schemas.openxmlformats.org/officeDocument/2006/relationships/image" Target="../media/image6.jpeg"/></Relationships>

</file>

<file path=ppt/slides/_rels/slide5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1.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2.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3.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4.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5.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7.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8.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9.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0.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1.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2.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3.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4.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 Id="rId3" Type="http://schemas.openxmlformats.org/officeDocument/2006/relationships/image" Target="../media/image37.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The goal was to preach the gospel and to provide social assistance to the needy. The program was called “soup and salvation.”…"/>
          <p:cNvSpPr txBox="1"/>
          <p:nvPr>
            <p:ph type="body" sz="half" idx="1"/>
          </p:nvPr>
        </p:nvSpPr>
        <p:spPr>
          <a:xfrm>
            <a:off x="882767" y="1071129"/>
            <a:ext cx="5216348" cy="7636742"/>
          </a:xfrm>
          <a:prstGeom prst="rect">
            <a:avLst/>
          </a:prstGeom>
        </p:spPr>
        <p:txBody>
          <a:bodyPr/>
          <a:lstStyle/>
          <a:p>
            <a:pPr>
              <a:defRPr b="1" sz="3400">
                <a:solidFill>
                  <a:srgbClr val="94E3FE"/>
                </a:solidFill>
                <a:latin typeface="Arial"/>
                <a:ea typeface="Arial"/>
                <a:cs typeface="Arial"/>
                <a:sym typeface="Arial"/>
              </a:defRPr>
            </a:pPr>
            <a:r>
              <a:t>The goal was to preach the gospel and to provide social assistance to the needy. The program was called “soup and salvation.”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Women were equal to men in preaching and leadership positions.</a:t>
            </a:r>
          </a:p>
        </p:txBody>
      </p:sp>
      <p:pic>
        <p:nvPicPr>
          <p:cNvPr id="275" name="proxy.duckduckgo.png" descr="proxy.duckduckgo.png"/>
          <p:cNvPicPr>
            <a:picLocks noChangeAspect="1"/>
          </p:cNvPicPr>
          <p:nvPr/>
        </p:nvPicPr>
        <p:blipFill>
          <a:blip r:embed="rId2">
            <a:extLst/>
          </a:blip>
          <a:stretch>
            <a:fillRect/>
          </a:stretch>
        </p:blipFill>
        <p:spPr>
          <a:xfrm>
            <a:off x="6984998" y="1120147"/>
            <a:ext cx="4603491" cy="7076223"/>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7" name="edc1231026b79903f7a50d5f6c91a9a0-726315223.jpg" descr="edc1231026b79903f7a50d5f6c91a9a0-726315223.jpg"/>
          <p:cNvPicPr>
            <a:picLocks noChangeAspect="1"/>
          </p:cNvPicPr>
          <p:nvPr/>
        </p:nvPicPr>
        <p:blipFill>
          <a:blip r:embed="rId2">
            <a:extLst/>
          </a:blip>
          <a:srcRect l="4123" t="13463" r="2484" b="332"/>
          <a:stretch>
            <a:fillRect/>
          </a:stretch>
        </p:blipFill>
        <p:spPr>
          <a:xfrm>
            <a:off x="1130895" y="813593"/>
            <a:ext cx="10743078" cy="7034318"/>
          </a:xfrm>
          <a:prstGeom prst="rect">
            <a:avLst/>
          </a:prstGeom>
          <a:ln w="12700">
            <a:miter lim="400000"/>
          </a:ln>
        </p:spPr>
      </p:pic>
      <p:sp>
        <p:nvSpPr>
          <p:cNvPr id="278" name="Salvation Army street preaching band"/>
          <p:cNvSpPr txBox="1"/>
          <p:nvPr>
            <p:ph type="body" sz="quarter" idx="1"/>
          </p:nvPr>
        </p:nvSpPr>
        <p:spPr>
          <a:xfrm>
            <a:off x="2129387" y="7519016"/>
            <a:ext cx="8746026" cy="2429309"/>
          </a:xfrm>
          <a:prstGeom prst="rect">
            <a:avLst/>
          </a:prstGeom>
        </p:spPr>
        <p:txBody>
          <a:bodyPr/>
          <a:lstStyle/>
          <a:p>
            <a:pPr>
              <a:defRPr b="1" sz="3400">
                <a:solidFill>
                  <a:srgbClr val="94E3FE"/>
                </a:solidFill>
                <a:latin typeface="Arial"/>
                <a:ea typeface="Arial"/>
                <a:cs typeface="Arial"/>
                <a:sym typeface="Arial"/>
              </a:defRPr>
            </a:pPr>
          </a:p>
          <a:p>
            <a:pPr algn="ctr">
              <a:defRPr b="1" sz="3400">
                <a:solidFill>
                  <a:srgbClr val="94E3FE"/>
                </a:solidFill>
                <a:latin typeface="Arial"/>
                <a:ea typeface="Arial"/>
                <a:cs typeface="Arial"/>
                <a:sym typeface="Arial"/>
              </a:defRPr>
            </a:pPr>
            <a:r>
              <a:t>Salvation Army street preaching band</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Harry Ironside, who wrote many Bible commentaries, encountered holiness doctrine as a young preacher in the Salvation Army in 1892."/>
          <p:cNvSpPr txBox="1"/>
          <p:nvPr>
            <p:ph type="body" sz="half" idx="1"/>
          </p:nvPr>
        </p:nvSpPr>
        <p:spPr>
          <a:xfrm>
            <a:off x="882767" y="1071129"/>
            <a:ext cx="5796083" cy="7656202"/>
          </a:xfrm>
          <a:prstGeom prst="rect">
            <a:avLst/>
          </a:prstGeom>
        </p:spPr>
        <p:txBody>
          <a:bodyPr/>
          <a:lstStyle>
            <a:lvl1pPr>
              <a:defRPr b="1" sz="3400">
                <a:solidFill>
                  <a:srgbClr val="94E3FE"/>
                </a:solidFill>
                <a:latin typeface="Arial"/>
                <a:ea typeface="Arial"/>
                <a:cs typeface="Arial"/>
                <a:sym typeface="Arial"/>
              </a:defRPr>
            </a:lvl1pPr>
          </a:lstStyle>
          <a:p>
            <a:pPr/>
            <a:r>
              <a:t>Harry Ironside, who wrote many Bible commentaries, encountered holiness doctrine as a young preacher in the Salvation Army in 1892.</a:t>
            </a:r>
          </a:p>
        </p:txBody>
      </p:sp>
      <p:pic>
        <p:nvPicPr>
          <p:cNvPr id="281" name="proxy.duckduckgo.png" descr="proxy.duckduckgo.png"/>
          <p:cNvPicPr>
            <a:picLocks noChangeAspect="1"/>
          </p:cNvPicPr>
          <p:nvPr/>
        </p:nvPicPr>
        <p:blipFill>
          <a:blip r:embed="rId2">
            <a:extLst/>
          </a:blip>
          <a:stretch>
            <a:fillRect/>
          </a:stretch>
        </p:blipFill>
        <p:spPr>
          <a:xfrm>
            <a:off x="7222605" y="989898"/>
            <a:ext cx="4833301" cy="724995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He had begun preaching full time at age 16 and was called “the boy preacher.”"/>
          <p:cNvSpPr txBox="1"/>
          <p:nvPr>
            <p:ph type="body" sz="quarter" idx="1"/>
          </p:nvPr>
        </p:nvSpPr>
        <p:spPr>
          <a:xfrm>
            <a:off x="1376798" y="7929129"/>
            <a:ext cx="10689552" cy="2299766"/>
          </a:xfrm>
          <a:prstGeom prst="rect">
            <a:avLst/>
          </a:prstGeom>
        </p:spPr>
        <p:txBody>
          <a:bodyPr/>
          <a:lstStyle>
            <a:lvl1pPr algn="ctr">
              <a:defRPr b="1" sz="3400">
                <a:solidFill>
                  <a:srgbClr val="94E3FE"/>
                </a:solidFill>
                <a:latin typeface="Arial"/>
                <a:ea typeface="Arial"/>
                <a:cs typeface="Arial"/>
                <a:sym typeface="Arial"/>
              </a:defRPr>
            </a:lvl1pPr>
          </a:lstStyle>
          <a:p>
            <a:pPr/>
            <a:r>
              <a:t>He had begun preaching full time at age 16 and was called “the boy preacher.”</a:t>
            </a:r>
          </a:p>
        </p:txBody>
      </p:sp>
      <p:pic>
        <p:nvPicPr>
          <p:cNvPr id="284" name="William-Booth-Society-562x387-838794747.jpg" descr="William-Booth-Society-562x387-838794747.jpg"/>
          <p:cNvPicPr>
            <a:picLocks noChangeAspect="1"/>
          </p:cNvPicPr>
          <p:nvPr/>
        </p:nvPicPr>
        <p:blipFill>
          <a:blip r:embed="rId2">
            <a:extLst/>
          </a:blip>
          <a:srcRect l="4357" t="3090" r="10246" b="3090"/>
          <a:stretch>
            <a:fillRect/>
          </a:stretch>
        </p:blipFill>
        <p:spPr>
          <a:xfrm>
            <a:off x="2059384" y="851621"/>
            <a:ext cx="8886034" cy="6722557"/>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When he was about 20, seeking the experience of “entire sanctification,” he traveled to a forest and spent some time in fasting and prayer. After he had a powerful emotional experience, he hurried back to the Salvation Army testimony services and told hi"/>
          <p:cNvSpPr txBox="1"/>
          <p:nvPr>
            <p:ph type="body" sz="half" idx="1"/>
          </p:nvPr>
        </p:nvSpPr>
        <p:spPr>
          <a:xfrm>
            <a:off x="988158" y="1061399"/>
            <a:ext cx="5796084" cy="7656202"/>
          </a:xfrm>
          <a:prstGeom prst="rect">
            <a:avLst/>
          </a:prstGeom>
        </p:spPr>
        <p:txBody>
          <a:bodyPr/>
          <a:lstStyle>
            <a:lvl1pPr>
              <a:defRPr b="1" sz="3400">
                <a:solidFill>
                  <a:srgbClr val="94E3FE"/>
                </a:solidFill>
                <a:latin typeface="Arial"/>
                <a:ea typeface="Arial"/>
                <a:cs typeface="Arial"/>
                <a:sym typeface="Arial"/>
              </a:defRPr>
            </a:lvl1pPr>
          </a:lstStyle>
          <a:p>
            <a:pPr/>
            <a:r>
              <a:t>When he was about 20, seeking the experience of “entire sanctification,” he traveled to a forest and spent some time in fasting and prayer. After he had a powerful emotional experience, he hurried back to the Salvation Army testimony services and told his brethren that he had “found it” and that they should rejoice with him in his newfound sinlessness. </a:t>
            </a:r>
          </a:p>
        </p:txBody>
      </p:sp>
      <p:pic>
        <p:nvPicPr>
          <p:cNvPr id="287" name="20-years-3870314077.jpg" descr="20-years-3870314077.jpg"/>
          <p:cNvPicPr>
            <a:picLocks noChangeAspect="1"/>
          </p:cNvPicPr>
          <p:nvPr/>
        </p:nvPicPr>
        <p:blipFill>
          <a:blip r:embed="rId2">
            <a:extLst/>
          </a:blip>
          <a:stretch>
            <a:fillRect/>
          </a:stretch>
        </p:blipFill>
        <p:spPr>
          <a:xfrm>
            <a:off x="7391300" y="1162347"/>
            <a:ext cx="4512721" cy="6694858"/>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After some days he realized that sin was still present. (See Romans 7:18; 1 John 1:8-9.)"/>
          <p:cNvSpPr txBox="1"/>
          <p:nvPr>
            <p:ph type="body" sz="half" idx="1"/>
          </p:nvPr>
        </p:nvSpPr>
        <p:spPr>
          <a:xfrm>
            <a:off x="882767" y="1071129"/>
            <a:ext cx="5796083" cy="7656202"/>
          </a:xfrm>
          <a:prstGeom prst="rect">
            <a:avLst/>
          </a:prstGeom>
        </p:spPr>
        <p:txBody>
          <a:bodyPr/>
          <a:lstStyle>
            <a:lvl1pPr>
              <a:defRPr b="1" sz="3400">
                <a:solidFill>
                  <a:srgbClr val="94E3FE"/>
                </a:solidFill>
                <a:latin typeface="Arial"/>
                <a:ea typeface="Arial"/>
                <a:cs typeface="Arial"/>
                <a:sym typeface="Arial"/>
              </a:defRPr>
            </a:lvl1pPr>
          </a:lstStyle>
          <a:p>
            <a:pPr/>
            <a:r>
              <a:t>After some days he realized that sin was still present. (See Romans 7:18; 1 John 1:8-9.)</a:t>
            </a:r>
          </a:p>
        </p:txBody>
      </p:sp>
      <p:pic>
        <p:nvPicPr>
          <p:cNvPr id="290" name="20-years-3870314077.jpg" descr="20-years-3870314077.jpg"/>
          <p:cNvPicPr>
            <a:picLocks noChangeAspect="1"/>
          </p:cNvPicPr>
          <p:nvPr/>
        </p:nvPicPr>
        <p:blipFill>
          <a:blip r:embed="rId2">
            <a:extLst/>
          </a:blip>
          <a:stretch>
            <a:fillRect/>
          </a:stretch>
        </p:blipFill>
        <p:spPr>
          <a:xfrm>
            <a:off x="7391300" y="1162347"/>
            <a:ext cx="4512721" cy="6694858"/>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He became so discouraged and confused that he was admitted to a hospital with an emotional breakdown. There he was visited by some godly believers who gave him some literature that refuted the error of entire sanctification."/>
          <p:cNvSpPr txBox="1"/>
          <p:nvPr>
            <p:ph type="body" sz="half" idx="1"/>
          </p:nvPr>
        </p:nvSpPr>
        <p:spPr>
          <a:xfrm>
            <a:off x="882767" y="1071129"/>
            <a:ext cx="5796083" cy="7656202"/>
          </a:xfrm>
          <a:prstGeom prst="rect">
            <a:avLst/>
          </a:prstGeom>
        </p:spPr>
        <p:txBody>
          <a:bodyPr/>
          <a:lstStyle>
            <a:lvl1pPr>
              <a:defRPr b="1" sz="3400">
                <a:solidFill>
                  <a:srgbClr val="94E3FE"/>
                </a:solidFill>
                <a:latin typeface="Arial"/>
                <a:ea typeface="Arial"/>
                <a:cs typeface="Arial"/>
                <a:sym typeface="Arial"/>
              </a:defRPr>
            </a:lvl1pPr>
          </a:lstStyle>
          <a:p>
            <a:pPr/>
            <a:r>
              <a:t>He became so discouraged and confused that he was admitted to a hospital with an emotional breakdown. There he was visited by some godly believers who gave him some literature that refuted the error of entire sanctification.</a:t>
            </a:r>
          </a:p>
        </p:txBody>
      </p:sp>
      <p:pic>
        <p:nvPicPr>
          <p:cNvPr id="293" name="20-years-3870314077.jpg" descr="20-years-3870314077.jpg"/>
          <p:cNvPicPr>
            <a:picLocks noChangeAspect="1"/>
          </p:cNvPicPr>
          <p:nvPr/>
        </p:nvPicPr>
        <p:blipFill>
          <a:blip r:embed="rId2">
            <a:extLst/>
          </a:blip>
          <a:stretch>
            <a:fillRect/>
          </a:stretch>
        </p:blipFill>
        <p:spPr>
          <a:xfrm>
            <a:off x="7391300" y="1162347"/>
            <a:ext cx="4512721" cy="6694858"/>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He left the Salvation Army and wrote Holiness: The False and the True."/>
          <p:cNvSpPr txBox="1"/>
          <p:nvPr>
            <p:ph type="body" sz="half" idx="1"/>
          </p:nvPr>
        </p:nvSpPr>
        <p:spPr>
          <a:xfrm>
            <a:off x="882767" y="1071129"/>
            <a:ext cx="5796083" cy="7656202"/>
          </a:xfrm>
          <a:prstGeom prst="rect">
            <a:avLst/>
          </a:prstGeom>
        </p:spPr>
        <p:txBody>
          <a:bodyPr/>
          <a:lstStyle/>
          <a:p>
            <a:pPr>
              <a:defRPr b="1" sz="3400">
                <a:solidFill>
                  <a:srgbClr val="94E3FE"/>
                </a:solidFill>
                <a:latin typeface="Arial"/>
                <a:ea typeface="Arial"/>
                <a:cs typeface="Arial"/>
                <a:sym typeface="Arial"/>
              </a:defRPr>
            </a:pPr>
            <a:r>
              <a:t>He left the Salvation Army and wrote </a:t>
            </a:r>
            <a:r>
              <a:rPr i="1"/>
              <a:t>Holiness: The False and the True</a:t>
            </a:r>
            <a:r>
              <a:t>.</a:t>
            </a:r>
          </a:p>
        </p:txBody>
      </p:sp>
      <p:pic>
        <p:nvPicPr>
          <p:cNvPr id="296" name="proxy.duckduckgo.jpg" descr="proxy.duckduckgo.jpg"/>
          <p:cNvPicPr>
            <a:picLocks noChangeAspect="1"/>
          </p:cNvPicPr>
          <p:nvPr/>
        </p:nvPicPr>
        <p:blipFill>
          <a:blip r:embed="rId2">
            <a:extLst/>
          </a:blip>
          <a:stretch>
            <a:fillRect/>
          </a:stretch>
        </p:blipFill>
        <p:spPr>
          <a:xfrm>
            <a:off x="7222605" y="1248171"/>
            <a:ext cx="4833301" cy="7257209"/>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He left had a long and fruitful Bible teaching ministry and published many books, including commentaries on most books of the Bible."/>
          <p:cNvSpPr txBox="1"/>
          <p:nvPr>
            <p:ph type="body" sz="half" idx="1"/>
          </p:nvPr>
        </p:nvSpPr>
        <p:spPr>
          <a:xfrm>
            <a:off x="882767" y="1071129"/>
            <a:ext cx="5796083" cy="7656202"/>
          </a:xfrm>
          <a:prstGeom prst="rect">
            <a:avLst/>
          </a:prstGeom>
        </p:spPr>
        <p:txBody>
          <a:bodyPr/>
          <a:lstStyle>
            <a:lvl1pPr>
              <a:defRPr b="1" sz="3400">
                <a:solidFill>
                  <a:srgbClr val="94E3FE"/>
                </a:solidFill>
                <a:latin typeface="Arial"/>
                <a:ea typeface="Arial"/>
                <a:cs typeface="Arial"/>
                <a:sym typeface="Arial"/>
              </a:defRPr>
            </a:lvl1pPr>
          </a:lstStyle>
          <a:p>
            <a:pPr/>
            <a:r>
              <a:t>He left had a long and fruitful Bible teaching ministry and published many books, including commentaries on most books of the Bible.</a:t>
            </a:r>
          </a:p>
        </p:txBody>
      </p:sp>
      <p:pic>
        <p:nvPicPr>
          <p:cNvPr id="299" name="OIP-3655093456.VZ0nR_4nETFRz37dfb5fiwAAAA.jpeg" descr="OIP-3655093456.VZ0nR_4nETFRz37dfb5fiwAAAA.jpeg"/>
          <p:cNvPicPr>
            <a:picLocks noChangeAspect="1"/>
          </p:cNvPicPr>
          <p:nvPr/>
        </p:nvPicPr>
        <p:blipFill>
          <a:blip r:embed="rId2">
            <a:extLst/>
          </a:blip>
          <a:stretch>
            <a:fillRect/>
          </a:stretch>
        </p:blipFill>
        <p:spPr>
          <a:xfrm>
            <a:off x="5998219" y="847824"/>
            <a:ext cx="6384678" cy="6384678"/>
          </a:xfrm>
          <a:prstGeom prst="rect">
            <a:avLst/>
          </a:prstGeom>
          <a:ln w="12700">
            <a:miter lim="400000"/>
          </a:ln>
        </p:spPr>
      </p:pic>
      <p:pic>
        <p:nvPicPr>
          <p:cNvPr id="300" name="8045990.jpg" descr="8045990.jpg"/>
          <p:cNvPicPr>
            <a:picLocks noChangeAspect="1"/>
          </p:cNvPicPr>
          <p:nvPr/>
        </p:nvPicPr>
        <p:blipFill>
          <a:blip r:embed="rId3">
            <a:extLst/>
          </a:blip>
          <a:srcRect l="4054" t="3792" r="4054" b="3792"/>
          <a:stretch>
            <a:fillRect/>
          </a:stretch>
        </p:blipFill>
        <p:spPr>
          <a:xfrm rot="20713427">
            <a:off x="3440608" y="4476850"/>
            <a:ext cx="3333596" cy="4762302"/>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REVIVAL CAMP MEETINGS…"/>
          <p:cNvSpPr txBox="1"/>
          <p:nvPr>
            <p:ph type="body" sz="half" idx="1"/>
          </p:nvPr>
        </p:nvSpPr>
        <p:spPr>
          <a:xfrm>
            <a:off x="882767" y="1071129"/>
            <a:ext cx="3926881" cy="7636742"/>
          </a:xfrm>
          <a:prstGeom prst="rect">
            <a:avLst/>
          </a:prstGeom>
        </p:spPr>
        <p:txBody>
          <a:bodyPr/>
          <a:lstStyle/>
          <a:p>
            <a:pPr>
              <a:defRPr b="1" sz="3400">
                <a:solidFill>
                  <a:srgbClr val="FFFFFF"/>
                </a:solidFill>
                <a:latin typeface="Arial"/>
                <a:ea typeface="Arial"/>
                <a:cs typeface="Arial"/>
                <a:sym typeface="Arial"/>
              </a:defRPr>
            </a:pPr>
            <a:r>
              <a:t>REVIVAL CAMP MEETINGS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Holiness movement expanded greatly through revival camp meetings during the last half of the 1800s. </a:t>
            </a:r>
          </a:p>
        </p:txBody>
      </p:sp>
      <p:pic>
        <p:nvPicPr>
          <p:cNvPr id="303" name="proxy.duckduckgo.jpg" descr="proxy.duckduckgo.jpg"/>
          <p:cNvPicPr>
            <a:picLocks noChangeAspect="1"/>
          </p:cNvPicPr>
          <p:nvPr/>
        </p:nvPicPr>
        <p:blipFill>
          <a:blip r:embed="rId2">
            <a:extLst/>
          </a:blip>
          <a:srcRect l="5093" t="8422" r="18648" b="8422"/>
          <a:stretch>
            <a:fillRect/>
          </a:stretch>
        </p:blipFill>
        <p:spPr>
          <a:xfrm>
            <a:off x="5044655" y="1330265"/>
            <a:ext cx="7151996" cy="4691529"/>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The National Holiness Camp Meeting Association was formed in 1867 and influenced many. Some meetings drew massive crowds and large numbers claimed to have experienced a “second blessing” of holiness."/>
          <p:cNvSpPr txBox="1"/>
          <p:nvPr>
            <p:ph type="body" sz="half" idx="1"/>
          </p:nvPr>
        </p:nvSpPr>
        <p:spPr>
          <a:xfrm>
            <a:off x="882767" y="1071129"/>
            <a:ext cx="4066109" cy="7944459"/>
          </a:xfrm>
          <a:prstGeom prst="rect">
            <a:avLst/>
          </a:prstGeom>
        </p:spPr>
        <p:txBody>
          <a:bodyPr/>
          <a:lstStyle>
            <a:lvl1pPr>
              <a:defRPr b="1" sz="3400">
                <a:solidFill>
                  <a:srgbClr val="94E3FE"/>
                </a:solidFill>
                <a:latin typeface="Arial"/>
                <a:ea typeface="Arial"/>
                <a:cs typeface="Arial"/>
                <a:sym typeface="Arial"/>
              </a:defRPr>
            </a:lvl1pPr>
          </a:lstStyle>
          <a:p>
            <a:pPr/>
            <a:r>
              <a:t>The National Holiness Camp Meeting Association was formed in 1867 and influenced many. Some meetings drew massive crowds and large numbers claimed to have experienced a “second blessing” of holiness. </a:t>
            </a:r>
          </a:p>
        </p:txBody>
      </p:sp>
      <p:pic>
        <p:nvPicPr>
          <p:cNvPr id="306" name="proxy.duckduckgo.jpg" descr="proxy.duckduckgo.jpg"/>
          <p:cNvPicPr>
            <a:picLocks noChangeAspect="1"/>
          </p:cNvPicPr>
          <p:nvPr/>
        </p:nvPicPr>
        <p:blipFill>
          <a:blip r:embed="rId2">
            <a:extLst/>
          </a:blip>
          <a:srcRect l="5093" t="8422" r="18648" b="8422"/>
          <a:stretch>
            <a:fillRect/>
          </a:stretch>
        </p:blipFill>
        <p:spPr>
          <a:xfrm>
            <a:off x="5318789" y="1281651"/>
            <a:ext cx="6898619" cy="4525319"/>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There was a fervor of excitement. People were seeking new religious experiences. There was an openness to new doctrines. There was an expectation of the soon coming of Christ."/>
          <p:cNvSpPr txBox="1"/>
          <p:nvPr>
            <p:ph type="body" sz="half" idx="1"/>
          </p:nvPr>
        </p:nvSpPr>
        <p:spPr>
          <a:xfrm>
            <a:off x="882767" y="1071129"/>
            <a:ext cx="4038303" cy="7749554"/>
          </a:xfrm>
          <a:prstGeom prst="rect">
            <a:avLst/>
          </a:prstGeom>
        </p:spPr>
        <p:txBody>
          <a:bodyPr/>
          <a:lstStyle>
            <a:lvl1pPr>
              <a:defRPr b="1" sz="3400">
                <a:solidFill>
                  <a:srgbClr val="94E3FE"/>
                </a:solidFill>
                <a:latin typeface="Arial"/>
                <a:ea typeface="Arial"/>
                <a:cs typeface="Arial"/>
                <a:sym typeface="Arial"/>
              </a:defRPr>
            </a:lvl1pPr>
          </a:lstStyle>
          <a:p>
            <a:pPr/>
            <a:r>
              <a:t>There was a fervor of excitement. People were seeking new religious experiences. There was an openness to new doctrines. There was an expectation of the soon coming of Christ.</a:t>
            </a:r>
          </a:p>
        </p:txBody>
      </p:sp>
      <p:pic>
        <p:nvPicPr>
          <p:cNvPr id="309" name="proxy.duckduckgo.jpg" descr="proxy.duckduckgo.jpg"/>
          <p:cNvPicPr>
            <a:picLocks noChangeAspect="1"/>
          </p:cNvPicPr>
          <p:nvPr/>
        </p:nvPicPr>
        <p:blipFill>
          <a:blip r:embed="rId2">
            <a:extLst/>
          </a:blip>
          <a:srcRect l="5093" t="8422" r="18648" b="8422"/>
          <a:stretch>
            <a:fillRect/>
          </a:stretch>
        </p:blipFill>
        <p:spPr>
          <a:xfrm>
            <a:off x="5442315" y="1281651"/>
            <a:ext cx="6775093" cy="4444289"/>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Most of the early Pentecostal leaders arose from the holiness movement. To the “second work of grace,” they added yet another crisis experience labeled “the baptism of the Holy Spirit with the initial evidence of tongues.”"/>
          <p:cNvSpPr txBox="1"/>
          <p:nvPr>
            <p:ph type="body" sz="half" idx="1"/>
          </p:nvPr>
        </p:nvSpPr>
        <p:spPr>
          <a:xfrm>
            <a:off x="882767" y="1071129"/>
            <a:ext cx="4336948" cy="7799374"/>
          </a:xfrm>
          <a:prstGeom prst="rect">
            <a:avLst/>
          </a:prstGeom>
        </p:spPr>
        <p:txBody>
          <a:bodyPr/>
          <a:lstStyle>
            <a:lvl1pPr>
              <a:defRPr b="1" sz="3400">
                <a:solidFill>
                  <a:srgbClr val="94E3FE"/>
                </a:solidFill>
                <a:latin typeface="Arial"/>
                <a:ea typeface="Arial"/>
                <a:cs typeface="Arial"/>
                <a:sym typeface="Arial"/>
              </a:defRPr>
            </a:lvl1pPr>
          </a:lstStyle>
          <a:p>
            <a:pPr/>
            <a:r>
              <a:t>Most of the early Pentecostal leaders arose from the holiness movement. To the “second work of grace,” they added yet another crisis experience labeled “the baptism of the Holy Spirit with the initial evidence of tongues.” </a:t>
            </a:r>
          </a:p>
        </p:txBody>
      </p:sp>
      <p:pic>
        <p:nvPicPr>
          <p:cNvPr id="312" name="proxy.duckduckgo.jpg" descr="proxy.duckduckgo.jpg"/>
          <p:cNvPicPr>
            <a:picLocks noChangeAspect="1"/>
          </p:cNvPicPr>
          <p:nvPr/>
        </p:nvPicPr>
        <p:blipFill>
          <a:blip r:embed="rId2">
            <a:extLst/>
          </a:blip>
          <a:srcRect l="0" t="2001" r="2069" b="2001"/>
          <a:stretch>
            <a:fillRect/>
          </a:stretch>
        </p:blipFill>
        <p:spPr>
          <a:xfrm>
            <a:off x="5490722" y="1295308"/>
            <a:ext cx="6699485" cy="4487566"/>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4" name="proxy.duckduckgo.jpg" descr="proxy.duckduckgo.jpg"/>
          <p:cNvPicPr>
            <a:picLocks noChangeAspect="1"/>
          </p:cNvPicPr>
          <p:nvPr/>
        </p:nvPicPr>
        <p:blipFill>
          <a:blip r:embed="rId2">
            <a:extLst/>
          </a:blip>
          <a:srcRect l="0" t="2001" r="2069" b="2001"/>
          <a:stretch>
            <a:fillRect/>
          </a:stretch>
        </p:blipFill>
        <p:spPr>
          <a:xfrm>
            <a:off x="1337865" y="1417439"/>
            <a:ext cx="10329103" cy="6918819"/>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FIRE-BAPTIZED HOLINESS CHURCH…"/>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FIRE-BAPTIZED HOLINESS CHURCH</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One of the organizations that prepared the way for Pentecostalism was the Fire-Baptized Holiness Association that was formed in 1895 in Lincoln, Nebraska, by Benjamin Hardin Irwin. </a:t>
            </a:r>
          </a:p>
        </p:txBody>
      </p:sp>
      <p:pic>
        <p:nvPicPr>
          <p:cNvPr id="317"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Irwin was originally a Baptist preacher but was converted to holiness doctrine and began an intense study of the writings of John Wesley and John Fletcher."/>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Irwin was originally a Baptist preacher but was converted to holiness doctrine and began an intense study of the writings of John Wesley and John Fletcher.</a:t>
            </a:r>
          </a:p>
        </p:txBody>
      </p:sp>
      <p:pic>
        <p:nvPicPr>
          <p:cNvPr id="320"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Irwin accepted Fletcher’s doctrine that the believer needs three blessings: conversion, entire sanctification, and a baptism of burning love."/>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Irwin accepted Fletcher’s doctrine that the believer needs three blessings: conversion, entire sanctification, and a baptism of burning love.</a:t>
            </a:r>
          </a:p>
        </p:txBody>
      </p:sp>
      <p:pic>
        <p:nvPicPr>
          <p:cNvPr id="323"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The idea of a “baptism with fire” is still held widely among Pentecostals.…"/>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The idea of a “baptism with fire” is still held widely among Pentecostals.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But John the Baptist said the baptism with fire is eternal judgment.</a:t>
            </a:r>
          </a:p>
          <a:p>
            <a:pPr>
              <a:defRPr b="1" sz="3400">
                <a:solidFill>
                  <a:srgbClr val="94E3FE"/>
                </a:solidFill>
                <a:latin typeface="Arial"/>
                <a:ea typeface="Arial"/>
                <a:cs typeface="Arial"/>
                <a:sym typeface="Arial"/>
              </a:defRPr>
            </a:pPr>
          </a:p>
          <a:p>
            <a:pPr>
              <a:defRPr b="1" sz="3400">
                <a:solidFill>
                  <a:srgbClr val="FFFFFF"/>
                </a:solidFill>
                <a:latin typeface="Arial"/>
                <a:ea typeface="Arial"/>
                <a:cs typeface="Arial"/>
                <a:sym typeface="Arial"/>
              </a:defRPr>
            </a:pPr>
            <a:r>
              <a:t>“… he that cometh after me … shall baptize you with the Holy Ghost, and with fire. … he will burn up the chaff with unquenchable fire” (Mt. 3:11-12).</a:t>
            </a:r>
          </a:p>
        </p:txBody>
      </p:sp>
      <p:pic>
        <p:nvPicPr>
          <p:cNvPr id="326"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Irwin taught that physical healing is promised in Christ’s atonement."/>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Irwin taught that physical healing is promised in Christ’s atonement.</a:t>
            </a:r>
          </a:p>
        </p:txBody>
      </p:sp>
      <p:pic>
        <p:nvPicPr>
          <p:cNvPr id="329"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Irwin’s meetings were disorderly. There were screams, “tongues,” trances, holy dances, holy laughs, and jerking (Vincent Synan, The Holiness-Pentecostal Tradition, p. 52)."/>
          <p:cNvSpPr txBox="1"/>
          <p:nvPr>
            <p:ph type="body" sz="half" idx="1"/>
          </p:nvPr>
        </p:nvSpPr>
        <p:spPr>
          <a:xfrm>
            <a:off x="882767" y="1071129"/>
            <a:ext cx="5215208" cy="7759096"/>
          </a:xfrm>
          <a:prstGeom prst="rect">
            <a:avLst/>
          </a:prstGeom>
        </p:spPr>
        <p:txBody>
          <a:bodyPr/>
          <a:lstStyle/>
          <a:p>
            <a:pPr>
              <a:defRPr b="1" sz="3400">
                <a:solidFill>
                  <a:srgbClr val="94E3FE"/>
                </a:solidFill>
                <a:latin typeface="Arial"/>
                <a:ea typeface="Arial"/>
                <a:cs typeface="Arial"/>
                <a:sym typeface="Arial"/>
              </a:defRPr>
            </a:pPr>
            <a:r>
              <a:t>Irwin’s meetings were disorderly. There were screams, “tongues,” trances, holy dances, holy laughs, and jerking (Vincent Synan, </a:t>
            </a:r>
            <a:r>
              <a:rPr i="1"/>
              <a:t>The Holiness-Pentecostal Tradition</a:t>
            </a:r>
            <a:r>
              <a:t>, p. 52). </a:t>
            </a:r>
          </a:p>
        </p:txBody>
      </p:sp>
      <p:pic>
        <p:nvPicPr>
          <p:cNvPr id="332" name="proxy.duckduckgo.jpg" descr="proxy.duckduckgo.jpg"/>
          <p:cNvPicPr>
            <a:picLocks noChangeAspect="1"/>
          </p:cNvPicPr>
          <p:nvPr/>
        </p:nvPicPr>
        <p:blipFill>
          <a:blip r:embed="rId2">
            <a:extLst/>
          </a:blip>
          <a:srcRect l="22153" t="0" r="23833" b="0"/>
          <a:stretch>
            <a:fillRect/>
          </a:stretch>
        </p:blipFill>
        <p:spPr>
          <a:xfrm>
            <a:off x="6502243" y="1212826"/>
            <a:ext cx="5704935" cy="651947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Eventually Irwin developed even more “baptisms,” such as “dynamite” and “oxidite.”"/>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Eventually Irwin developed even more “baptisms,” such as “dynamite” and “oxidite.”</a:t>
            </a:r>
          </a:p>
        </p:txBody>
      </p:sp>
      <p:pic>
        <p:nvPicPr>
          <p:cNvPr id="335"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In spite of his claim to have spiritual dynamite, in 1900 Irwin stepped down from leadership of the organization he founded and confessed to “open and gross sin which brought reproach to the church.”"/>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In spite of his claim to have spiritual dynamite, in 1900 Irwin stepped down from leadership of the organization he founded and confessed to “open and gross sin which brought reproach to the church.”</a:t>
            </a:r>
          </a:p>
        </p:txBody>
      </p:sp>
      <p:pic>
        <p:nvPicPr>
          <p:cNvPr id="338" name="proxy.duckduckgo.jpg" descr="proxy.duckduckgo.jpg"/>
          <p:cNvPicPr>
            <a:picLocks noChangeAspect="1"/>
          </p:cNvPicPr>
          <p:nvPr/>
        </p:nvPicPr>
        <p:blipFill>
          <a:blip r:embed="rId2">
            <a:extLst/>
          </a:blip>
          <a:stretch>
            <a:fillRect/>
          </a:stretch>
        </p:blipFill>
        <p:spPr>
          <a:xfrm>
            <a:off x="7674371" y="1233584"/>
            <a:ext cx="4285344" cy="6519469"/>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FRANK SANDFORD AND SHILOH…"/>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FRANK SANDFORD AND SHILOH</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Sandford (1862-1948) was another false teacher who prepared the way for Pentecostalism. </a:t>
            </a:r>
          </a:p>
          <a:p>
            <a:pPr>
              <a:defRPr b="1" sz="3400">
                <a:solidFill>
                  <a:srgbClr val="94E3FE"/>
                </a:solidFill>
                <a:latin typeface="Arial"/>
                <a:ea typeface="Arial"/>
                <a:cs typeface="Arial"/>
                <a:sym typeface="Arial"/>
              </a:defRPr>
            </a:pPr>
          </a:p>
        </p:txBody>
      </p:sp>
      <p:pic>
        <p:nvPicPr>
          <p:cNvPr id="341" name="proxy.duckduckgo.jpg" descr="proxy.duckduckgo.jpg"/>
          <p:cNvPicPr>
            <a:picLocks noChangeAspect="1"/>
          </p:cNvPicPr>
          <p:nvPr/>
        </p:nvPicPr>
        <p:blipFill>
          <a:blip r:embed="rId2">
            <a:extLst/>
          </a:blip>
          <a:srcRect l="3328" t="7842" r="7176" b="11886"/>
          <a:stretch>
            <a:fillRect/>
          </a:stretch>
        </p:blipFill>
        <p:spPr>
          <a:xfrm>
            <a:off x="7067016" y="1137072"/>
            <a:ext cx="4840944" cy="6967151"/>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He operated a religious community named Shiloh in Durham, Maine."/>
          <p:cNvSpPr txBox="1"/>
          <p:nvPr>
            <p:ph type="body" sz="quarter" idx="1"/>
          </p:nvPr>
        </p:nvSpPr>
        <p:spPr>
          <a:xfrm>
            <a:off x="2129387" y="7392016"/>
            <a:ext cx="8746026" cy="2429309"/>
          </a:xfrm>
          <a:prstGeom prst="rect">
            <a:avLst/>
          </a:prstGeom>
        </p:spPr>
        <p:txBody>
          <a:bodyPr/>
          <a:lstStyle/>
          <a:p>
            <a:pPr>
              <a:defRPr b="1" sz="3400">
                <a:solidFill>
                  <a:srgbClr val="94E3FE"/>
                </a:solidFill>
                <a:latin typeface="Arial"/>
                <a:ea typeface="Arial"/>
                <a:cs typeface="Arial"/>
                <a:sym typeface="Arial"/>
              </a:defRPr>
            </a:pPr>
          </a:p>
          <a:p>
            <a:pPr algn="ctr">
              <a:defRPr b="1" sz="3400">
                <a:solidFill>
                  <a:srgbClr val="94E3FE"/>
                </a:solidFill>
                <a:latin typeface="Arial"/>
                <a:ea typeface="Arial"/>
                <a:cs typeface="Arial"/>
                <a:sym typeface="Arial"/>
              </a:defRPr>
            </a:pPr>
            <a:r>
              <a:t>He operated a religious community named Shiloh in Durham, Maine.</a:t>
            </a:r>
          </a:p>
        </p:txBody>
      </p:sp>
      <p:pic>
        <p:nvPicPr>
          <p:cNvPr id="344" name="shiloh_chapel_durham-2801375178.jpg" descr="shiloh_chapel_durham-2801375178.jpg"/>
          <p:cNvPicPr>
            <a:picLocks noChangeAspect="1"/>
          </p:cNvPicPr>
          <p:nvPr/>
        </p:nvPicPr>
        <p:blipFill>
          <a:blip r:embed="rId2">
            <a:extLst/>
          </a:blip>
          <a:stretch>
            <a:fillRect/>
          </a:stretch>
        </p:blipFill>
        <p:spPr>
          <a:xfrm>
            <a:off x="1082987" y="515581"/>
            <a:ext cx="10838826" cy="7235933"/>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The Dictionary of Pentecostal and Charismatic Movements says Sandford “played a pivotal role in the training of many Holiness people who would later become Pentecostals, among them C.F. Parham and A.J. Tomlinson.”"/>
          <p:cNvSpPr txBox="1"/>
          <p:nvPr>
            <p:ph type="body" sz="half" idx="1"/>
          </p:nvPr>
        </p:nvSpPr>
        <p:spPr>
          <a:xfrm>
            <a:off x="882767" y="1071129"/>
            <a:ext cx="4940518" cy="7636742"/>
          </a:xfrm>
          <a:prstGeom prst="rect">
            <a:avLst/>
          </a:prstGeom>
        </p:spPr>
        <p:txBody>
          <a:bodyPr/>
          <a:lstStyle/>
          <a:p>
            <a:pPr>
              <a:defRPr b="1" sz="3400">
                <a:solidFill>
                  <a:srgbClr val="94E3FE"/>
                </a:solidFill>
                <a:latin typeface="Arial"/>
                <a:ea typeface="Arial"/>
                <a:cs typeface="Arial"/>
                <a:sym typeface="Arial"/>
              </a:defRPr>
            </a:pPr>
            <a:r>
              <a:t>The </a:t>
            </a:r>
            <a:r>
              <a:rPr i="1"/>
              <a:t>Dictionary of Pentecostal and Charismatic Movements</a:t>
            </a:r>
            <a:r>
              <a:t> says Sandford “played a pivotal role in the training of many Holiness people who would later become Pentecostals, among them C.F. Parham and A.J. Tomlinson.”</a:t>
            </a:r>
          </a:p>
        </p:txBody>
      </p:sp>
      <p:pic>
        <p:nvPicPr>
          <p:cNvPr id="347" name="proxy.duckduckgo.jpg" descr="proxy.duckduckgo.jpg"/>
          <p:cNvPicPr>
            <a:picLocks noChangeAspect="1"/>
          </p:cNvPicPr>
          <p:nvPr/>
        </p:nvPicPr>
        <p:blipFill>
          <a:blip r:embed="rId2">
            <a:extLst/>
          </a:blip>
          <a:srcRect l="24394" t="0" r="36479" b="0"/>
          <a:stretch>
            <a:fillRect/>
          </a:stretch>
        </p:blipFill>
        <p:spPr>
          <a:xfrm>
            <a:off x="6789186" y="1248172"/>
            <a:ext cx="5042574" cy="7257337"/>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By 1904, more than five hundred people had joined Sandford at Shiloh. They donated all of their money and possessions to the organization and lived communally.…"/>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By 1904, more than five hundred people had joined Sandford at Shiloh. They donated all of their money and possessions to the organization and lived communally.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objective was to train and send out missionaries that would operate in end-time miracle power. </a:t>
            </a:r>
          </a:p>
        </p:txBody>
      </p:sp>
      <p:pic>
        <p:nvPicPr>
          <p:cNvPr id="350" name="proxy.duckduckgo.jpg" descr="proxy.duckduckgo.jpg"/>
          <p:cNvPicPr>
            <a:picLocks noChangeAspect="1"/>
          </p:cNvPicPr>
          <p:nvPr/>
        </p:nvPicPr>
        <p:blipFill>
          <a:blip r:embed="rId2">
            <a:extLst/>
          </a:blip>
          <a:srcRect l="24394" t="0" r="36479" b="0"/>
          <a:stretch>
            <a:fillRect/>
          </a:stretch>
        </p:blipFill>
        <p:spPr>
          <a:xfrm>
            <a:off x="7606876" y="1137072"/>
            <a:ext cx="4301084" cy="6190177"/>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In the beginning of his ministry, Sandford pastored Baptist churches, but after accepting the holiness doctrine in a camp meeting he left the Baptist ministry."/>
          <p:cNvSpPr txBox="1"/>
          <p:nvPr>
            <p:ph type="body" sz="half" idx="1"/>
          </p:nvPr>
        </p:nvSpPr>
        <p:spPr>
          <a:xfrm>
            <a:off x="1134507" y="1071129"/>
            <a:ext cx="5147786" cy="7636742"/>
          </a:xfrm>
          <a:prstGeom prst="rect">
            <a:avLst/>
          </a:prstGeom>
        </p:spPr>
        <p:txBody>
          <a:bodyPr/>
          <a:lstStyle>
            <a:lvl1pPr>
              <a:defRPr b="1" sz="3400">
                <a:solidFill>
                  <a:srgbClr val="94E3FE"/>
                </a:solidFill>
                <a:latin typeface="Arial"/>
                <a:ea typeface="Arial"/>
                <a:cs typeface="Arial"/>
                <a:sym typeface="Arial"/>
              </a:defRPr>
            </a:lvl1pPr>
          </a:lstStyle>
          <a:p>
            <a:pPr/>
            <a:r>
              <a:t>In the beginning of his ministry, Sandford pastored Baptist churches, but after accepting the holiness doctrine in a camp meeting he left the Baptist ministry. </a:t>
            </a:r>
          </a:p>
        </p:txBody>
      </p:sp>
      <p:pic>
        <p:nvPicPr>
          <p:cNvPr id="353" name="2273009915_004ec9ae46_z-382229662.jpg" descr="2273009915_004ec9ae46_z-382229662.jpg"/>
          <p:cNvPicPr>
            <a:picLocks noChangeAspect="1"/>
          </p:cNvPicPr>
          <p:nvPr/>
        </p:nvPicPr>
        <p:blipFill>
          <a:blip r:embed="rId2">
            <a:extLst/>
          </a:blip>
          <a:stretch>
            <a:fillRect/>
          </a:stretch>
        </p:blipFill>
        <p:spPr>
          <a:xfrm>
            <a:off x="6884631" y="1120546"/>
            <a:ext cx="5407738" cy="6169254"/>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andford accepted the doctrine that there would be a movement of signs and wonders before Christ’s return.…"/>
          <p:cNvSpPr txBox="1"/>
          <p:nvPr>
            <p:ph type="body" sz="half" idx="1"/>
          </p:nvPr>
        </p:nvSpPr>
        <p:spPr>
          <a:xfrm>
            <a:off x="882767" y="1071129"/>
            <a:ext cx="5407737" cy="7636742"/>
          </a:xfrm>
          <a:prstGeom prst="rect">
            <a:avLst/>
          </a:prstGeom>
        </p:spPr>
        <p:txBody>
          <a:bodyPr/>
          <a:lstStyle/>
          <a:p>
            <a:pPr>
              <a:defRPr b="1" sz="3400">
                <a:solidFill>
                  <a:srgbClr val="94E3FE"/>
                </a:solidFill>
                <a:latin typeface="Arial"/>
                <a:ea typeface="Arial"/>
                <a:cs typeface="Arial"/>
                <a:sym typeface="Arial"/>
              </a:defRPr>
            </a:pPr>
            <a:r>
              <a:t>Sandford accepted the doctrine that there would be a movement of signs and wonders before Christ’s return.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was seeking to return to “apostolic life and power.”</a:t>
            </a:r>
          </a:p>
        </p:txBody>
      </p:sp>
      <p:pic>
        <p:nvPicPr>
          <p:cNvPr id="356" name="2273009915_004ec9ae46_z-382229662.jpg" descr="2273009915_004ec9ae46_z-382229662.jpg"/>
          <p:cNvPicPr>
            <a:picLocks noChangeAspect="1"/>
          </p:cNvPicPr>
          <p:nvPr/>
        </p:nvPicPr>
        <p:blipFill>
          <a:blip r:embed="rId2">
            <a:extLst/>
          </a:blip>
          <a:stretch>
            <a:fillRect/>
          </a:stretch>
        </p:blipFill>
        <p:spPr>
          <a:xfrm>
            <a:off x="6884631" y="1120546"/>
            <a:ext cx="5407738" cy="6169254"/>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In 1894, Sandford began publishing a periodical called Tongues of Fire."/>
          <p:cNvSpPr txBox="1"/>
          <p:nvPr>
            <p:ph type="body" sz="half" idx="1"/>
          </p:nvPr>
        </p:nvSpPr>
        <p:spPr>
          <a:xfrm>
            <a:off x="1187567" y="1375929"/>
            <a:ext cx="3969694" cy="7466185"/>
          </a:xfrm>
          <a:prstGeom prst="rect">
            <a:avLst/>
          </a:prstGeom>
        </p:spPr>
        <p:txBody>
          <a:bodyPr/>
          <a:lstStyle/>
          <a:p>
            <a:pPr>
              <a:defRPr b="1" sz="3400">
                <a:solidFill>
                  <a:srgbClr val="94E3FE"/>
                </a:solidFill>
                <a:latin typeface="Arial"/>
                <a:ea typeface="Arial"/>
                <a:cs typeface="Arial"/>
                <a:sym typeface="Arial"/>
              </a:defRPr>
            </a:pPr>
            <a:r>
              <a:t>In 1894, Sandford began publishing a periodical called </a:t>
            </a:r>
            <a:r>
              <a:rPr i="1"/>
              <a:t>Tongues of Fire</a:t>
            </a:r>
            <a:r>
              <a:t>.</a:t>
            </a:r>
          </a:p>
        </p:txBody>
      </p:sp>
      <p:pic>
        <p:nvPicPr>
          <p:cNvPr id="359" name="maxresdefault-1309451801.jpg" descr="maxresdefault-1309451801.jpg"/>
          <p:cNvPicPr>
            <a:picLocks noChangeAspect="1"/>
          </p:cNvPicPr>
          <p:nvPr/>
        </p:nvPicPr>
        <p:blipFill>
          <a:blip r:embed="rId2">
            <a:extLst/>
          </a:blip>
          <a:srcRect l="0" t="0" r="47298" b="0"/>
          <a:stretch>
            <a:fillRect/>
          </a:stretch>
        </p:blipFill>
        <p:spPr>
          <a:xfrm>
            <a:off x="5637660" y="1299021"/>
            <a:ext cx="6242298" cy="6662595"/>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Sandford eventually claimed to be Elijah."/>
          <p:cNvSpPr txBox="1"/>
          <p:nvPr>
            <p:ph type="body" sz="half" idx="1"/>
          </p:nvPr>
        </p:nvSpPr>
        <p:spPr>
          <a:xfrm>
            <a:off x="882767" y="1071129"/>
            <a:ext cx="5445046" cy="7548338"/>
          </a:xfrm>
          <a:prstGeom prst="rect">
            <a:avLst/>
          </a:prstGeom>
        </p:spPr>
        <p:txBody>
          <a:bodyPr/>
          <a:lstStyle>
            <a:lvl1pPr>
              <a:defRPr b="1" sz="3400">
                <a:solidFill>
                  <a:srgbClr val="94E3FE"/>
                </a:solidFill>
                <a:latin typeface="Arial"/>
                <a:ea typeface="Arial"/>
                <a:cs typeface="Arial"/>
                <a:sym typeface="Arial"/>
              </a:defRPr>
            </a:lvl1pPr>
          </a:lstStyle>
          <a:p>
            <a:pPr/>
            <a:r>
              <a:t>Sandford eventually claimed to be Elijah. </a:t>
            </a:r>
          </a:p>
        </p:txBody>
      </p:sp>
      <p:pic>
        <p:nvPicPr>
          <p:cNvPr id="362" name="2273009287_9fe55b7c7c_b-50841796.jpg" descr="2273009287_9fe55b7c7c_b-50841796.jpg"/>
          <p:cNvPicPr>
            <a:picLocks noChangeAspect="1"/>
          </p:cNvPicPr>
          <p:nvPr/>
        </p:nvPicPr>
        <p:blipFill>
          <a:blip r:embed="rId2">
            <a:extLst/>
          </a:blip>
          <a:stretch>
            <a:fillRect/>
          </a:stretch>
        </p:blipFill>
        <p:spPr>
          <a:xfrm>
            <a:off x="6412687" y="1283847"/>
            <a:ext cx="4806198" cy="7548338"/>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norleans-indianapolis 05.jpg" descr="norleans-indianapolis 05.jpg"/>
          <p:cNvPicPr>
            <a:picLocks noChangeAspect="0"/>
          </p:cNvPicPr>
          <p:nvPr>
            <p:ph type="pic" idx="21"/>
          </p:nvPr>
        </p:nvPicPr>
        <p:blipFill>
          <a:blip r:embed="rId2">
            <a:extLst/>
          </a:blip>
          <a:stretch>
            <a:fillRect/>
          </a:stretch>
        </p:blipFill>
        <p:spPr>
          <a:xfrm>
            <a:off x="6710567" y="1104900"/>
            <a:ext cx="5720081" cy="7569200"/>
          </a:xfrm>
          <a:prstGeom prst="rect">
            <a:avLst/>
          </a:prstGeom>
        </p:spPr>
      </p:pic>
      <p:sp>
        <p:nvSpPr>
          <p:cNvPr id="255" name="The Preparation for Pentecostalism"/>
          <p:cNvSpPr txBox="1"/>
          <p:nvPr>
            <p:ph type="title"/>
          </p:nvPr>
        </p:nvSpPr>
        <p:spPr>
          <a:xfrm>
            <a:off x="750766" y="-1109543"/>
            <a:ext cx="5915268" cy="5309937"/>
          </a:xfrm>
          <a:prstGeom prst="rect">
            <a:avLst/>
          </a:prstGeom>
        </p:spPr>
        <p:txBody>
          <a:bodyPr/>
          <a:lstStyle>
            <a:lvl1pPr>
              <a:defRPr b="1" sz="6200">
                <a:latin typeface="Arial"/>
                <a:ea typeface="Arial"/>
                <a:cs typeface="Arial"/>
                <a:sym typeface="Arial"/>
              </a:defRPr>
            </a:lvl1pPr>
          </a:lstStyle>
          <a:p>
            <a:pPr/>
            <a:r>
              <a:t>The Preparation for Pentecostalism</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In 1905, Sandford purchased two boats, naming them Coronet and Kingdom. He planned to use them for missionary work."/>
          <p:cNvSpPr txBox="1"/>
          <p:nvPr>
            <p:ph type="body" sz="half" idx="1"/>
          </p:nvPr>
        </p:nvSpPr>
        <p:spPr>
          <a:xfrm>
            <a:off x="882767" y="1071129"/>
            <a:ext cx="4391329" cy="7636742"/>
          </a:xfrm>
          <a:prstGeom prst="rect">
            <a:avLst/>
          </a:prstGeom>
        </p:spPr>
        <p:txBody>
          <a:bodyPr/>
          <a:lstStyle/>
          <a:p>
            <a:pPr>
              <a:defRPr b="1" sz="3400">
                <a:solidFill>
                  <a:srgbClr val="94E3FE"/>
                </a:solidFill>
                <a:latin typeface="Arial"/>
                <a:ea typeface="Arial"/>
                <a:cs typeface="Arial"/>
                <a:sym typeface="Arial"/>
              </a:defRPr>
            </a:pPr>
            <a:r>
              <a:t>In 1905, Sandford purchased two boats, naming them </a:t>
            </a:r>
            <a:r>
              <a:rPr i="1"/>
              <a:t>Coronet </a:t>
            </a:r>
            <a:r>
              <a:t>and </a:t>
            </a:r>
            <a:r>
              <a:rPr i="1"/>
              <a:t>Kingdom</a:t>
            </a:r>
            <a:r>
              <a:t>. He planned to use them for missionary work.</a:t>
            </a:r>
          </a:p>
        </p:txBody>
      </p:sp>
      <p:pic>
        <p:nvPicPr>
          <p:cNvPr id="365" name="proxy.duckduckgo.jpg" descr="proxy.duckduckgo.jpg"/>
          <p:cNvPicPr>
            <a:picLocks noChangeAspect="1"/>
          </p:cNvPicPr>
          <p:nvPr/>
        </p:nvPicPr>
        <p:blipFill>
          <a:blip r:embed="rId2">
            <a:extLst/>
          </a:blip>
          <a:srcRect l="13087" t="7506" r="0" b="2738"/>
          <a:stretch>
            <a:fillRect/>
          </a:stretch>
        </p:blipFill>
        <p:spPr>
          <a:xfrm>
            <a:off x="5916759" y="1195703"/>
            <a:ext cx="6034293" cy="4860713"/>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At Shiloh there is a painting of a ship with the inscription “The arrow of God’s deliverance to the nations.” It was a false prophecy."/>
          <p:cNvSpPr txBox="1"/>
          <p:nvPr>
            <p:ph type="body" sz="half" idx="1"/>
          </p:nvPr>
        </p:nvSpPr>
        <p:spPr>
          <a:xfrm>
            <a:off x="1740879" y="6655687"/>
            <a:ext cx="9523042" cy="2945551"/>
          </a:xfrm>
          <a:prstGeom prst="rect">
            <a:avLst/>
          </a:prstGeom>
        </p:spPr>
        <p:txBody>
          <a:bodyPr/>
          <a:lstStyle/>
          <a:p>
            <a:pPr>
              <a:defRPr b="1" sz="3400">
                <a:solidFill>
                  <a:srgbClr val="94E3FE"/>
                </a:solidFill>
                <a:latin typeface="Arial"/>
                <a:ea typeface="Arial"/>
                <a:cs typeface="Arial"/>
                <a:sym typeface="Arial"/>
              </a:defRPr>
            </a:pPr>
          </a:p>
          <a:p>
            <a:pPr algn="ctr">
              <a:defRPr b="1" sz="3400">
                <a:solidFill>
                  <a:srgbClr val="94E3FE"/>
                </a:solidFill>
                <a:latin typeface="Arial"/>
                <a:ea typeface="Arial"/>
                <a:cs typeface="Arial"/>
                <a:sym typeface="Arial"/>
              </a:defRPr>
            </a:pPr>
            <a:r>
              <a:t>At Shiloh there is a painting of a ship with the inscription “The arrow of God’s deliverance to the nations.” It was a false prophecy.</a:t>
            </a:r>
          </a:p>
        </p:txBody>
      </p:sp>
      <p:pic>
        <p:nvPicPr>
          <p:cNvPr id="368" name="shiloh maine (11) crop.jpg" descr="shiloh maine (11) crop.jpg"/>
          <p:cNvPicPr>
            <a:picLocks noChangeAspect="1"/>
          </p:cNvPicPr>
          <p:nvPr/>
        </p:nvPicPr>
        <p:blipFill>
          <a:blip r:embed="rId2">
            <a:extLst/>
          </a:blip>
          <a:srcRect l="0" t="1426" r="0" b="1426"/>
          <a:stretch>
            <a:fillRect/>
          </a:stretch>
        </p:blipFill>
        <p:spPr>
          <a:xfrm>
            <a:off x="1052115" y="824304"/>
            <a:ext cx="10900733" cy="6138277"/>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One ship wrecked and the trip had to be cut short. On the way back to America several members of the crew died for lack of food and water."/>
          <p:cNvSpPr txBox="1"/>
          <p:nvPr>
            <p:ph type="body" sz="half" idx="1"/>
          </p:nvPr>
        </p:nvSpPr>
        <p:spPr>
          <a:xfrm>
            <a:off x="882767" y="1071129"/>
            <a:ext cx="4816039" cy="8053587"/>
          </a:xfrm>
          <a:prstGeom prst="rect">
            <a:avLst/>
          </a:prstGeom>
        </p:spPr>
        <p:txBody>
          <a:bodyPr/>
          <a:lstStyle>
            <a:lvl1pPr>
              <a:defRPr b="1" sz="3400">
                <a:solidFill>
                  <a:srgbClr val="94E3FE"/>
                </a:solidFill>
                <a:latin typeface="Arial"/>
                <a:ea typeface="Arial"/>
                <a:cs typeface="Arial"/>
                <a:sym typeface="Arial"/>
              </a:defRPr>
            </a:lvl1pPr>
          </a:lstStyle>
          <a:p>
            <a:pPr/>
            <a:r>
              <a:t>One ship wrecked and the trip had to be cut short. On the way back to America several members of the crew died for lack of food and water.</a:t>
            </a:r>
          </a:p>
        </p:txBody>
      </p:sp>
      <p:pic>
        <p:nvPicPr>
          <p:cNvPr id="371" name="proxy.duckduckgo.jpg" descr="proxy.duckduckgo.jpg"/>
          <p:cNvPicPr>
            <a:picLocks noChangeAspect="1"/>
          </p:cNvPicPr>
          <p:nvPr/>
        </p:nvPicPr>
        <p:blipFill>
          <a:blip r:embed="rId2">
            <a:extLst/>
          </a:blip>
          <a:srcRect l="13087" t="7506" r="0" b="2738"/>
          <a:stretch>
            <a:fillRect/>
          </a:stretch>
        </p:blipFill>
        <p:spPr>
          <a:xfrm>
            <a:off x="6269630" y="967375"/>
            <a:ext cx="6034293" cy="4860713"/>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andford was charged with manslaughter and sentenced to 10 years in a federal prison."/>
          <p:cNvSpPr txBox="1"/>
          <p:nvPr>
            <p:ph type="body" sz="half" idx="1"/>
          </p:nvPr>
        </p:nvSpPr>
        <p:spPr>
          <a:xfrm>
            <a:off x="1339967" y="1058429"/>
            <a:ext cx="5651266" cy="7636742"/>
          </a:xfrm>
          <a:prstGeom prst="rect">
            <a:avLst/>
          </a:prstGeom>
        </p:spPr>
        <p:txBody>
          <a:bodyPr/>
          <a:lstStyle>
            <a:lvl1pPr>
              <a:defRPr b="1" sz="3400">
                <a:solidFill>
                  <a:srgbClr val="94E3FE"/>
                </a:solidFill>
                <a:latin typeface="Arial"/>
                <a:ea typeface="Arial"/>
                <a:cs typeface="Arial"/>
                <a:sym typeface="Arial"/>
              </a:defRPr>
            </a:lvl1pPr>
          </a:lstStyle>
          <a:p>
            <a:pPr/>
            <a:r>
              <a:t>Sandford was charged with manslaughter and sentenced to 10 years in a federal prison. </a:t>
            </a:r>
          </a:p>
        </p:txBody>
      </p:sp>
      <p:pic>
        <p:nvPicPr>
          <p:cNvPr id="374" name="2237858389_b1cd99c2df_z-2259083688.jpg" descr="2237858389_b1cd99c2df_z-2259083688.jpg"/>
          <p:cNvPicPr>
            <a:picLocks noChangeAspect="1"/>
          </p:cNvPicPr>
          <p:nvPr/>
        </p:nvPicPr>
        <p:blipFill>
          <a:blip r:embed="rId2">
            <a:extLst/>
          </a:blip>
          <a:srcRect l="0" t="0" r="0" b="12742"/>
          <a:stretch>
            <a:fillRect/>
          </a:stretch>
        </p:blipFill>
        <p:spPr>
          <a:xfrm>
            <a:off x="7337160" y="680045"/>
            <a:ext cx="3883886" cy="8393679"/>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JOHN DOWIE AND ZION CITY…"/>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JOHN DOWIE AND ZION CITY</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Dowie (1847-1907) was another false teacher who prepared the way for the Pentecostal movement.</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believed he was at the forefront of an end-time apostolic miracle movement.</a:t>
            </a:r>
          </a:p>
          <a:p>
            <a:pPr>
              <a:defRPr b="1" sz="3400">
                <a:solidFill>
                  <a:srgbClr val="94E3FE"/>
                </a:solidFill>
                <a:latin typeface="Arial"/>
                <a:ea typeface="Arial"/>
                <a:cs typeface="Arial"/>
                <a:sym typeface="Arial"/>
              </a:defRPr>
            </a:pPr>
          </a:p>
        </p:txBody>
      </p:sp>
      <p:pic>
        <p:nvPicPr>
          <p:cNvPr id="377" name="dowie-john08.jpg" descr="dowie-john08.jpg"/>
          <p:cNvPicPr>
            <a:picLocks noChangeAspect="1"/>
          </p:cNvPicPr>
          <p:nvPr/>
        </p:nvPicPr>
        <p:blipFill>
          <a:blip r:embed="rId2">
            <a:extLst/>
          </a:blip>
          <a:stretch>
            <a:fillRect/>
          </a:stretch>
        </p:blipFill>
        <p:spPr>
          <a:xfrm>
            <a:off x="7651948" y="1161277"/>
            <a:ext cx="4330150" cy="6101574"/>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Dowie taught that healing is promised in Christ’s atonement and insisted that those who sought faith healing give up all medical care. Dowie viewed druggists and physicians as instruments of the devil."/>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Dowie taught that healing is promised in Christ’s atonement and insisted that those who sought faith healing give up all medical care. Dowie viewed druggists and physicians as instruments of the devil.</a:t>
            </a:r>
          </a:p>
        </p:txBody>
      </p:sp>
      <p:pic>
        <p:nvPicPr>
          <p:cNvPr id="380" name="dowie-john08.jpg" descr="dowie-john08.jpg"/>
          <p:cNvPicPr>
            <a:picLocks noChangeAspect="1"/>
          </p:cNvPicPr>
          <p:nvPr/>
        </p:nvPicPr>
        <p:blipFill>
          <a:blip r:embed="rId2">
            <a:extLst/>
          </a:blip>
          <a:stretch>
            <a:fillRect/>
          </a:stretch>
        </p:blipFill>
        <p:spPr>
          <a:xfrm>
            <a:off x="7651948" y="1161277"/>
            <a:ext cx="4330150" cy="6101574"/>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Dowie’s magazine, Leaves of Healing, had a wide international distribution."/>
          <p:cNvSpPr txBox="1"/>
          <p:nvPr>
            <p:ph type="body" sz="half" idx="1"/>
          </p:nvPr>
        </p:nvSpPr>
        <p:spPr>
          <a:xfrm>
            <a:off x="882767" y="1071129"/>
            <a:ext cx="4398951" cy="7636742"/>
          </a:xfrm>
          <a:prstGeom prst="rect">
            <a:avLst/>
          </a:prstGeom>
        </p:spPr>
        <p:txBody>
          <a:bodyPr/>
          <a:lstStyle/>
          <a:p>
            <a:pPr>
              <a:defRPr b="1" sz="3400">
                <a:solidFill>
                  <a:srgbClr val="94E3FE"/>
                </a:solidFill>
                <a:latin typeface="Arial"/>
                <a:ea typeface="Arial"/>
                <a:cs typeface="Arial"/>
                <a:sym typeface="Arial"/>
              </a:defRPr>
            </a:pPr>
            <a:r>
              <a:t>Dowie’s magazine, </a:t>
            </a:r>
            <a:r>
              <a:rPr i="1"/>
              <a:t>Leaves of Healing</a:t>
            </a:r>
            <a:r>
              <a:t>, had a wide international distribution.</a:t>
            </a:r>
          </a:p>
        </p:txBody>
      </p:sp>
      <p:pic>
        <p:nvPicPr>
          <p:cNvPr id="383" name="dowie-john leaves of healing magazine.jpg" descr="dowie-john leaves of healing magazine.jpg"/>
          <p:cNvPicPr>
            <a:picLocks noChangeAspect="1"/>
          </p:cNvPicPr>
          <p:nvPr/>
        </p:nvPicPr>
        <p:blipFill>
          <a:blip r:embed="rId2">
            <a:extLst/>
          </a:blip>
          <a:stretch>
            <a:fillRect/>
          </a:stretch>
        </p:blipFill>
        <p:spPr>
          <a:xfrm>
            <a:off x="5908630" y="744537"/>
            <a:ext cx="6001692" cy="8289836"/>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In 1895, Dowie began to build Zion City 40 miles north of Chicago on the shore of Lake Michigan. It was “where doctors, drugs, and devils were not allowed.”"/>
          <p:cNvSpPr txBox="1"/>
          <p:nvPr>
            <p:ph type="body" sz="half" idx="1"/>
          </p:nvPr>
        </p:nvSpPr>
        <p:spPr>
          <a:xfrm>
            <a:off x="1035167" y="929990"/>
            <a:ext cx="4444524" cy="7919020"/>
          </a:xfrm>
          <a:prstGeom prst="rect">
            <a:avLst/>
          </a:prstGeom>
        </p:spPr>
        <p:txBody>
          <a:bodyPr/>
          <a:lstStyle>
            <a:lvl1pPr>
              <a:defRPr b="1" sz="3400">
                <a:solidFill>
                  <a:srgbClr val="94E3FE"/>
                </a:solidFill>
                <a:latin typeface="Arial"/>
                <a:ea typeface="Arial"/>
                <a:cs typeface="Arial"/>
                <a:sym typeface="Arial"/>
              </a:defRPr>
            </a:lvl1pPr>
          </a:lstStyle>
          <a:p>
            <a:pPr/>
            <a:r>
              <a:t>In 1895, Dowie began to build Zion City 40 miles north of Chicago on the shore of Lake Michigan. It was “where doctors, drugs, and devils were not allowed.”</a:t>
            </a:r>
          </a:p>
        </p:txBody>
      </p:sp>
      <p:pic>
        <p:nvPicPr>
          <p:cNvPr id="386" name="8671541894_018941955d_b-3643949549.jpg" descr="8671541894_018941955d_b-3643949549.jpg"/>
          <p:cNvPicPr>
            <a:picLocks noChangeAspect="1"/>
          </p:cNvPicPr>
          <p:nvPr/>
        </p:nvPicPr>
        <p:blipFill>
          <a:blip r:embed="rId2">
            <a:extLst/>
          </a:blip>
          <a:stretch>
            <a:fillRect/>
          </a:stretch>
        </p:blipFill>
        <p:spPr>
          <a:xfrm>
            <a:off x="6206459" y="762000"/>
            <a:ext cx="5607070" cy="82296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This was the home of Dowie’s Christian Catholic Apostolic Church."/>
          <p:cNvSpPr txBox="1"/>
          <p:nvPr>
            <p:ph type="body" sz="half" idx="1"/>
          </p:nvPr>
        </p:nvSpPr>
        <p:spPr>
          <a:xfrm>
            <a:off x="1035167" y="929990"/>
            <a:ext cx="4444524" cy="7919020"/>
          </a:xfrm>
          <a:prstGeom prst="rect">
            <a:avLst/>
          </a:prstGeom>
        </p:spPr>
        <p:txBody>
          <a:bodyPr/>
          <a:lstStyle>
            <a:lvl1pPr>
              <a:defRPr b="1" sz="3400">
                <a:solidFill>
                  <a:srgbClr val="94E3FE"/>
                </a:solidFill>
                <a:latin typeface="Arial"/>
                <a:ea typeface="Arial"/>
                <a:cs typeface="Arial"/>
                <a:sym typeface="Arial"/>
              </a:defRPr>
            </a:lvl1pPr>
          </a:lstStyle>
          <a:p>
            <a:pPr/>
            <a:r>
              <a:t>This was the home of Dowie’s Christian Catholic Apostolic Church. </a:t>
            </a:r>
          </a:p>
        </p:txBody>
      </p:sp>
      <p:pic>
        <p:nvPicPr>
          <p:cNvPr id="389" name="8671541894_018941955d_b-3643949549.jpg" descr="8671541894_018941955d_b-3643949549.jpg"/>
          <p:cNvPicPr>
            <a:picLocks noChangeAspect="1"/>
          </p:cNvPicPr>
          <p:nvPr/>
        </p:nvPicPr>
        <p:blipFill>
          <a:blip r:embed="rId2">
            <a:extLst/>
          </a:blip>
          <a:stretch>
            <a:fillRect/>
          </a:stretch>
        </p:blipFill>
        <p:spPr>
          <a:xfrm>
            <a:off x="6206459" y="762000"/>
            <a:ext cx="5607070" cy="82296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Hotel and rest home"/>
          <p:cNvSpPr txBox="1"/>
          <p:nvPr>
            <p:ph type="body" sz="quarter" idx="1"/>
          </p:nvPr>
        </p:nvSpPr>
        <p:spPr>
          <a:xfrm>
            <a:off x="1741690" y="7685435"/>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Hotel and rest home</a:t>
            </a:r>
          </a:p>
        </p:txBody>
      </p:sp>
      <p:pic>
        <p:nvPicPr>
          <p:cNvPr id="392" name="dowie - zion city hotel.jpg" descr="dowie - zion city hotel.jpg"/>
          <p:cNvPicPr>
            <a:picLocks noChangeAspect="0"/>
          </p:cNvPicPr>
          <p:nvPr/>
        </p:nvPicPr>
        <p:blipFill>
          <a:blip r:embed="rId2">
            <a:extLst/>
          </a:blip>
          <a:stretch>
            <a:fillRect/>
          </a:stretch>
        </p:blipFill>
        <p:spPr>
          <a:xfrm>
            <a:off x="951397" y="685800"/>
            <a:ext cx="11102006" cy="647942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392"/>
                                        </p:tgtEl>
                                        <p:attrNameLst>
                                          <p:attrName>style.visibility</p:attrName>
                                        </p:attrNameLst>
                                      </p:cBhvr>
                                      <p:to>
                                        <p:strVal val="visible"/>
                                      </p:to>
                                    </p:set>
                                    <p:animEffect filter="box(in)" transition="in">
                                      <p:cBhvr>
                                        <p:cTn id="7" dur="500"/>
                                        <p:tgtEl>
                                          <p:spTgt spid="3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2"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In the 1800s, there was a frenzy of activity that prepared the way for the Pentecostal movement. Many false teachers preached that there would be a restoration of apostolic miracles before the return of Christ."/>
          <p:cNvSpPr txBox="1"/>
          <p:nvPr>
            <p:ph type="body" sz="half" idx="1"/>
          </p:nvPr>
        </p:nvSpPr>
        <p:spPr>
          <a:xfrm>
            <a:off x="952500" y="1539964"/>
            <a:ext cx="4344889" cy="7062491"/>
          </a:xfrm>
          <a:prstGeom prst="rect">
            <a:avLst/>
          </a:prstGeom>
        </p:spPr>
        <p:txBody>
          <a:bodyPr/>
          <a:lstStyle>
            <a:lvl1pPr>
              <a:defRPr b="1" sz="3400">
                <a:solidFill>
                  <a:srgbClr val="94E3FE"/>
                </a:solidFill>
                <a:latin typeface="Arial"/>
                <a:ea typeface="Arial"/>
                <a:cs typeface="Arial"/>
                <a:sym typeface="Arial"/>
              </a:defRPr>
            </a:lvl1pPr>
          </a:lstStyle>
          <a:p>
            <a:pPr/>
            <a:r>
              <a:t>In the 1800s, there was a frenzy of activity that prepared the way for the Pentecostal movement. Many false teachers preached that there would be a restoration of apostolic miracles before the return of Christ.</a:t>
            </a:r>
          </a:p>
        </p:txBody>
      </p:sp>
      <p:pic>
        <p:nvPicPr>
          <p:cNvPr id="258" name="proxy.duckduckgo.png" descr="proxy.duckduckgo.png"/>
          <p:cNvPicPr>
            <a:picLocks noChangeAspect="1"/>
          </p:cNvPicPr>
          <p:nvPr/>
        </p:nvPicPr>
        <p:blipFill>
          <a:blip r:embed="rId2">
            <a:extLst/>
          </a:blip>
          <a:stretch>
            <a:fillRect/>
          </a:stretch>
        </p:blipFill>
        <p:spPr>
          <a:xfrm>
            <a:off x="9417691" y="662947"/>
            <a:ext cx="3034398" cy="4664303"/>
          </a:xfrm>
          <a:prstGeom prst="rect">
            <a:avLst/>
          </a:prstGeom>
          <a:ln w="12700">
            <a:miter lim="400000"/>
          </a:ln>
        </p:spPr>
      </p:pic>
      <p:pic>
        <p:nvPicPr>
          <p:cNvPr id="259" name="proxy.duckduckgo.jpg" descr="proxy.duckduckgo.jpg"/>
          <p:cNvPicPr>
            <a:picLocks noChangeAspect="1"/>
          </p:cNvPicPr>
          <p:nvPr/>
        </p:nvPicPr>
        <p:blipFill>
          <a:blip r:embed="rId3">
            <a:extLst/>
          </a:blip>
          <a:srcRect l="0" t="2001" r="2069" b="2001"/>
          <a:stretch>
            <a:fillRect/>
          </a:stretch>
        </p:blipFill>
        <p:spPr>
          <a:xfrm>
            <a:off x="5891768" y="4978308"/>
            <a:ext cx="6171439" cy="4133861"/>
          </a:xfrm>
          <a:prstGeom prst="rect">
            <a:avLst/>
          </a:prstGeom>
          <a:ln w="12700">
            <a:miter lim="400000"/>
          </a:ln>
        </p:spPr>
      </p:pic>
      <p:pic>
        <p:nvPicPr>
          <p:cNvPr id="260" name="proxy.duckduckgo.jpg" descr="proxy.duckduckgo.jpg"/>
          <p:cNvPicPr>
            <a:picLocks noChangeAspect="1"/>
          </p:cNvPicPr>
          <p:nvPr/>
        </p:nvPicPr>
        <p:blipFill>
          <a:blip r:embed="rId4">
            <a:extLst/>
          </a:blip>
          <a:srcRect l="22153" t="0" r="23833" b="0"/>
          <a:stretch>
            <a:fillRect/>
          </a:stretch>
        </p:blipFill>
        <p:spPr>
          <a:xfrm>
            <a:off x="5333843" y="1305833"/>
            <a:ext cx="3423120" cy="3911863"/>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Zion Educational Building"/>
          <p:cNvSpPr txBox="1"/>
          <p:nvPr>
            <p:ph type="body" sz="quarter" idx="1"/>
          </p:nvPr>
        </p:nvSpPr>
        <p:spPr>
          <a:xfrm>
            <a:off x="1741690" y="7457106"/>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Zion Educational Building</a:t>
            </a:r>
          </a:p>
        </p:txBody>
      </p:sp>
      <p:pic>
        <p:nvPicPr>
          <p:cNvPr id="395" name="dowie - zion city educational bldg.jpg" descr="dowie - zion city educational bldg.jpg"/>
          <p:cNvPicPr>
            <a:picLocks noChangeAspect="0"/>
          </p:cNvPicPr>
          <p:nvPr/>
        </p:nvPicPr>
        <p:blipFill>
          <a:blip r:embed="rId2">
            <a:extLst/>
          </a:blip>
          <a:stretch>
            <a:fillRect/>
          </a:stretch>
        </p:blipFill>
        <p:spPr>
          <a:xfrm>
            <a:off x="1541093" y="699728"/>
            <a:ext cx="9922614" cy="639154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395"/>
                                        </p:tgtEl>
                                        <p:attrNameLst>
                                          <p:attrName>style.visibility</p:attrName>
                                        </p:attrNameLst>
                                      </p:cBhvr>
                                      <p:to>
                                        <p:strVal val="visible"/>
                                      </p:to>
                                    </p:set>
                                    <p:animEffect filter="box(in)" transition="in">
                                      <p:cBhvr>
                                        <p:cTn id="7" dur="500"/>
                                        <p:tgtEl>
                                          <p:spTgt spid="3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5" grpId="1"/>
    </p:bldLst>
  </p:timing>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Zion Publishing House"/>
          <p:cNvSpPr txBox="1"/>
          <p:nvPr>
            <p:ph type="body" sz="quarter" idx="1"/>
          </p:nvPr>
        </p:nvSpPr>
        <p:spPr>
          <a:xfrm>
            <a:off x="1741690" y="7457106"/>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Zion Publishing House</a:t>
            </a:r>
          </a:p>
        </p:txBody>
      </p:sp>
      <p:pic>
        <p:nvPicPr>
          <p:cNvPr id="398" name="dowie - zion city printing house.jpg" descr="dowie - zion city printing house.jpg"/>
          <p:cNvPicPr>
            <a:picLocks noChangeAspect="0"/>
          </p:cNvPicPr>
          <p:nvPr/>
        </p:nvPicPr>
        <p:blipFill>
          <a:blip r:embed="rId2">
            <a:extLst/>
          </a:blip>
          <a:stretch>
            <a:fillRect/>
          </a:stretch>
        </p:blipFill>
        <p:spPr>
          <a:xfrm>
            <a:off x="1741690" y="837928"/>
            <a:ext cx="9521420" cy="614594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398"/>
                                        </p:tgtEl>
                                        <p:attrNameLst>
                                          <p:attrName>style.visibility</p:attrName>
                                        </p:attrNameLst>
                                      </p:cBhvr>
                                      <p:to>
                                        <p:strVal val="visible"/>
                                      </p:to>
                                    </p:set>
                                    <p:animEffect filter="box(in)" transition="in">
                                      <p:cBhvr>
                                        <p:cTn id="7" dur="500"/>
                                        <p:tgtEl>
                                          <p:spTgt spid="3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8" grpId="1"/>
    </p:bldLst>
  </p:timing>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Zion Radio Station"/>
          <p:cNvSpPr txBox="1"/>
          <p:nvPr>
            <p:ph type="body" sz="quarter" idx="1"/>
          </p:nvPr>
        </p:nvSpPr>
        <p:spPr>
          <a:xfrm>
            <a:off x="1741690" y="7457106"/>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Zion Radio Station</a:t>
            </a:r>
          </a:p>
        </p:txBody>
      </p:sp>
      <p:pic>
        <p:nvPicPr>
          <p:cNvPr id="401" name="dowie - zion city radio station.jpg" descr="dowie - zion city radio station.jpg"/>
          <p:cNvPicPr>
            <a:picLocks noChangeAspect="0"/>
          </p:cNvPicPr>
          <p:nvPr/>
        </p:nvPicPr>
        <p:blipFill>
          <a:blip r:embed="rId2">
            <a:extLst/>
          </a:blip>
          <a:stretch>
            <a:fillRect/>
          </a:stretch>
        </p:blipFill>
        <p:spPr>
          <a:xfrm>
            <a:off x="1578999" y="741242"/>
            <a:ext cx="9846802" cy="624527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401"/>
                                        </p:tgtEl>
                                        <p:attrNameLst>
                                          <p:attrName>style.visibility</p:attrName>
                                        </p:attrNameLst>
                                      </p:cBhvr>
                                      <p:to>
                                        <p:strVal val="visible"/>
                                      </p:to>
                                    </p:set>
                                    <p:animEffect filter="box(in)" transition="in">
                                      <p:cBhvr>
                                        <p:cTn id="7" dur="500"/>
                                        <p:tgtEl>
                                          <p:spTgt spid="4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01" grpId="1"/>
    </p:bldLst>
  </p:timing>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Zion Lace Factory"/>
          <p:cNvSpPr txBox="1"/>
          <p:nvPr>
            <p:ph type="body" sz="quarter" idx="1"/>
          </p:nvPr>
        </p:nvSpPr>
        <p:spPr>
          <a:xfrm>
            <a:off x="1741690" y="7726949"/>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Zion Lace Factory</a:t>
            </a:r>
          </a:p>
        </p:txBody>
      </p:sp>
      <p:pic>
        <p:nvPicPr>
          <p:cNvPr id="404" name="dowie - zion city lace factory.jpg" descr="dowie - zion city lace factory.jpg"/>
          <p:cNvPicPr>
            <a:picLocks noChangeAspect="0"/>
          </p:cNvPicPr>
          <p:nvPr/>
        </p:nvPicPr>
        <p:blipFill>
          <a:blip r:embed="rId2">
            <a:extLst/>
          </a:blip>
          <a:stretch>
            <a:fillRect/>
          </a:stretch>
        </p:blipFill>
        <p:spPr>
          <a:xfrm>
            <a:off x="1854200" y="477413"/>
            <a:ext cx="9296400" cy="69342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404"/>
                                        </p:tgtEl>
                                        <p:attrNameLst>
                                          <p:attrName>style.visibility</p:attrName>
                                        </p:attrNameLst>
                                      </p:cBhvr>
                                      <p:to>
                                        <p:strVal val="visible"/>
                                      </p:to>
                                    </p:set>
                                    <p:animEffect filter="box(in)" transition="in">
                                      <p:cBhvr>
                                        <p:cTn id="7" dur="5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04" grpId="1"/>
    </p:bldLst>
  </p:timing>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Homes in Zion City"/>
          <p:cNvSpPr txBox="1"/>
          <p:nvPr>
            <p:ph type="body" sz="quarter" idx="1"/>
          </p:nvPr>
        </p:nvSpPr>
        <p:spPr>
          <a:xfrm>
            <a:off x="1741690" y="7168149"/>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Homes in Zion City</a:t>
            </a:r>
          </a:p>
        </p:txBody>
      </p:sp>
      <p:pic>
        <p:nvPicPr>
          <p:cNvPr id="407" name="dowie - zion city elisha avenue.jpg" descr="dowie - zion city elisha avenue.jpg"/>
          <p:cNvPicPr>
            <a:picLocks noChangeAspect="1"/>
          </p:cNvPicPr>
          <p:nvPr/>
        </p:nvPicPr>
        <p:blipFill>
          <a:blip r:embed="rId2">
            <a:extLst/>
          </a:blip>
          <a:stretch>
            <a:fillRect/>
          </a:stretch>
        </p:blipFill>
        <p:spPr>
          <a:xfrm>
            <a:off x="1677747" y="759817"/>
            <a:ext cx="9649306" cy="6185452"/>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Dowie’s Home at Zion City"/>
          <p:cNvSpPr txBox="1"/>
          <p:nvPr>
            <p:ph type="body" sz="quarter" idx="1"/>
          </p:nvPr>
        </p:nvSpPr>
        <p:spPr>
          <a:xfrm>
            <a:off x="1741690" y="7168149"/>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Dowie’s Home at Zion City</a:t>
            </a:r>
          </a:p>
        </p:txBody>
      </p:sp>
      <p:pic>
        <p:nvPicPr>
          <p:cNvPr id="410" name="proxy.duckduckgo.jpg" descr="proxy.duckduckgo.jpg"/>
          <p:cNvPicPr>
            <a:picLocks noChangeAspect="1"/>
          </p:cNvPicPr>
          <p:nvPr/>
        </p:nvPicPr>
        <p:blipFill>
          <a:blip r:embed="rId2">
            <a:extLst/>
          </a:blip>
          <a:stretch>
            <a:fillRect/>
          </a:stretch>
        </p:blipFill>
        <p:spPr>
          <a:xfrm>
            <a:off x="1842379" y="854868"/>
            <a:ext cx="9320042" cy="5941528"/>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The Zion Tabernacle seated 7,000"/>
          <p:cNvSpPr txBox="1"/>
          <p:nvPr>
            <p:ph type="body" sz="quarter" idx="1"/>
          </p:nvPr>
        </p:nvSpPr>
        <p:spPr>
          <a:xfrm>
            <a:off x="1741690" y="7726949"/>
            <a:ext cx="9521420" cy="1665907"/>
          </a:xfrm>
          <a:prstGeom prst="rect">
            <a:avLst/>
          </a:prstGeom>
        </p:spPr>
        <p:txBody>
          <a:bodyPr/>
          <a:lstStyle>
            <a:lvl1pPr algn="ctr">
              <a:defRPr b="1" sz="3400">
                <a:solidFill>
                  <a:srgbClr val="94E3FE"/>
                </a:solidFill>
                <a:latin typeface="Arial"/>
                <a:ea typeface="Arial"/>
                <a:cs typeface="Arial"/>
                <a:sym typeface="Arial"/>
              </a:defRPr>
            </a:lvl1pPr>
          </a:lstStyle>
          <a:p>
            <a:pPr/>
            <a:r>
              <a:t>The Zion Tabernacle seated 7,000</a:t>
            </a:r>
          </a:p>
        </p:txBody>
      </p:sp>
      <p:pic>
        <p:nvPicPr>
          <p:cNvPr id="413" name="dowie - zion city shiloh tabernacle.jpg" descr="dowie - zion city shiloh tabernacle.jpg"/>
          <p:cNvPicPr>
            <a:picLocks noChangeAspect="0"/>
          </p:cNvPicPr>
          <p:nvPr/>
        </p:nvPicPr>
        <p:blipFill>
          <a:blip r:embed="rId2">
            <a:extLst/>
          </a:blip>
          <a:stretch>
            <a:fillRect/>
          </a:stretch>
        </p:blipFill>
        <p:spPr>
          <a:xfrm>
            <a:off x="1493862" y="851857"/>
            <a:ext cx="10017076" cy="652411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413"/>
                                        </p:tgtEl>
                                        <p:attrNameLst>
                                          <p:attrName>style.visibility</p:attrName>
                                        </p:attrNameLst>
                                      </p:cBhvr>
                                      <p:to>
                                        <p:strVal val="visible"/>
                                      </p:to>
                                    </p:set>
                                    <p:animEffect filter="box(in)" transition="in">
                                      <p:cBhvr>
                                        <p:cTn id="7" dur="500"/>
                                        <p:tgtEl>
                                          <p:spTgt spid="4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13" grpId="1"/>
    </p:bldLst>
  </p:timing>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5" name="proxy.duckduckgo.jpeg" descr="proxy.duckduckgo.jpeg"/>
          <p:cNvPicPr>
            <a:picLocks noChangeAspect="1"/>
          </p:cNvPicPr>
          <p:nvPr/>
        </p:nvPicPr>
        <p:blipFill>
          <a:blip r:embed="rId2">
            <a:extLst/>
          </a:blip>
          <a:srcRect l="8883" t="7168" r="8883" b="29587"/>
          <a:stretch>
            <a:fillRect/>
          </a:stretch>
        </p:blipFill>
        <p:spPr>
          <a:xfrm>
            <a:off x="644326" y="2013148"/>
            <a:ext cx="11715997" cy="5727165"/>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7" name="dowie - zion city shiloh tabernacle03.jpg" descr="dowie - zion city shiloh tabernacle03.jpg"/>
          <p:cNvPicPr>
            <a:picLocks noChangeAspect="1"/>
          </p:cNvPicPr>
          <p:nvPr/>
        </p:nvPicPr>
        <p:blipFill>
          <a:blip r:embed="rId2">
            <a:extLst/>
          </a:blip>
          <a:stretch>
            <a:fillRect/>
          </a:stretch>
        </p:blipFill>
        <p:spPr>
          <a:xfrm>
            <a:off x="915775" y="1420888"/>
            <a:ext cx="11173250" cy="6911824"/>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In 1904 Dowie claimed that God has chosen him as the first apostle of a renewed end-time church (Dictionary of Pentecostal and Charismatic Movements, p. 249)."/>
          <p:cNvSpPr txBox="1"/>
          <p:nvPr>
            <p:ph type="body" sz="half" idx="1"/>
          </p:nvPr>
        </p:nvSpPr>
        <p:spPr>
          <a:xfrm>
            <a:off x="882767" y="1071129"/>
            <a:ext cx="5379859" cy="7646763"/>
          </a:xfrm>
          <a:prstGeom prst="rect">
            <a:avLst/>
          </a:prstGeom>
        </p:spPr>
        <p:txBody>
          <a:bodyPr/>
          <a:lstStyle/>
          <a:p>
            <a:pPr>
              <a:defRPr b="1" sz="3400">
                <a:solidFill>
                  <a:srgbClr val="94E3FE"/>
                </a:solidFill>
                <a:latin typeface="Arial"/>
                <a:ea typeface="Arial"/>
                <a:cs typeface="Arial"/>
                <a:sym typeface="Arial"/>
              </a:defRPr>
            </a:pPr>
            <a:r>
              <a:t>In 1904 Dowie claimed that God has chosen him as the first apostle of a renewed end-time church (</a:t>
            </a:r>
            <a:r>
              <a:rPr i="1"/>
              <a:t>Dictionary of Pentecostal and Charismatic Movements</a:t>
            </a:r>
            <a:r>
              <a:t>, p. 249).</a:t>
            </a:r>
          </a:p>
        </p:txBody>
      </p:sp>
      <p:pic>
        <p:nvPicPr>
          <p:cNvPr id="420" name="proxy.duckduckgo.jpg" descr="proxy.duckduckgo.jpg"/>
          <p:cNvPicPr>
            <a:picLocks noChangeAspect="1"/>
          </p:cNvPicPr>
          <p:nvPr/>
        </p:nvPicPr>
        <p:blipFill>
          <a:blip r:embed="rId2">
            <a:extLst/>
          </a:blip>
          <a:srcRect l="1092" t="614" r="4063" b="0"/>
          <a:stretch>
            <a:fillRect/>
          </a:stretch>
        </p:blipFill>
        <p:spPr>
          <a:xfrm>
            <a:off x="6791054" y="1021017"/>
            <a:ext cx="5038543" cy="7711382"/>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2" name="proxy.duckduckgo.jpg" descr="proxy.duckduckgo.jpg"/>
          <p:cNvPicPr>
            <a:picLocks noChangeAspect="0"/>
          </p:cNvPicPr>
          <p:nvPr>
            <p:ph type="pic" idx="21"/>
          </p:nvPr>
        </p:nvPicPr>
        <p:blipFill>
          <a:blip r:embed="rId2">
            <a:extLst/>
          </a:blip>
          <a:stretch>
            <a:fillRect/>
          </a:stretch>
        </p:blipFill>
        <p:spPr>
          <a:xfrm>
            <a:off x="6710567" y="1104900"/>
            <a:ext cx="5720081" cy="7569200"/>
          </a:xfrm>
          <a:prstGeom prst="rect">
            <a:avLst/>
          </a:prstGeom>
        </p:spPr>
      </p:pic>
      <p:sp>
        <p:nvSpPr>
          <p:cNvPr id="263" name="The Holiness Movement"/>
          <p:cNvSpPr txBox="1"/>
          <p:nvPr>
            <p:ph type="title"/>
          </p:nvPr>
        </p:nvSpPr>
        <p:spPr>
          <a:xfrm>
            <a:off x="1037814" y="-4390679"/>
            <a:ext cx="5956301" cy="7715328"/>
          </a:xfrm>
          <a:prstGeom prst="rect">
            <a:avLst/>
          </a:prstGeom>
        </p:spPr>
        <p:txBody>
          <a:bodyPr/>
          <a:lstStyle>
            <a:lvl1pPr>
              <a:defRPr b="1" sz="6200">
                <a:latin typeface="Arial"/>
                <a:ea typeface="Arial"/>
                <a:cs typeface="Arial"/>
                <a:sym typeface="Arial"/>
              </a:defRPr>
            </a:lvl1pPr>
          </a:lstStyle>
          <a:p>
            <a:pPr/>
            <a:r>
              <a:t>The Holiness Movement</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2" name="Dowie preaching against medicine and urging his listeners to throw away their crutches."/>
          <p:cNvSpPr txBox="1"/>
          <p:nvPr>
            <p:ph type="body" sz="quarter" idx="1"/>
          </p:nvPr>
        </p:nvSpPr>
        <p:spPr>
          <a:xfrm>
            <a:off x="1281265" y="7879349"/>
            <a:ext cx="10442270" cy="1665907"/>
          </a:xfrm>
          <a:prstGeom prst="rect">
            <a:avLst/>
          </a:prstGeom>
        </p:spPr>
        <p:txBody>
          <a:bodyPr/>
          <a:lstStyle>
            <a:lvl1pPr algn="ctr">
              <a:defRPr b="1" sz="3400">
                <a:solidFill>
                  <a:srgbClr val="94E3FE"/>
                </a:solidFill>
                <a:latin typeface="Arial"/>
                <a:ea typeface="Arial"/>
                <a:cs typeface="Arial"/>
                <a:sym typeface="Arial"/>
              </a:defRPr>
            </a:lvl1pPr>
          </a:lstStyle>
          <a:p>
            <a:pPr/>
            <a:r>
              <a:t>Dowie preaching against medicine and urging his listeners to throw away their crutches.</a:t>
            </a:r>
          </a:p>
        </p:txBody>
      </p:sp>
      <p:pic>
        <p:nvPicPr>
          <p:cNvPr id="423" name="dowie1-2590782510.jpg" descr="dowie1-2590782510.jpg"/>
          <p:cNvPicPr>
            <a:picLocks noChangeAspect="1"/>
          </p:cNvPicPr>
          <p:nvPr/>
        </p:nvPicPr>
        <p:blipFill>
          <a:blip r:embed="rId2">
            <a:extLst/>
          </a:blip>
          <a:srcRect l="1212" t="0" r="1212" b="6820"/>
          <a:stretch>
            <a:fillRect/>
          </a:stretch>
        </p:blipFill>
        <p:spPr>
          <a:xfrm>
            <a:off x="1921271" y="611854"/>
            <a:ext cx="9162422" cy="6879519"/>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Many who came to Dowie’s faith cure homes died of their illnesses without any medical attention."/>
          <p:cNvSpPr txBox="1"/>
          <p:nvPr>
            <p:ph type="body" sz="quarter" idx="1"/>
          </p:nvPr>
        </p:nvSpPr>
        <p:spPr>
          <a:xfrm>
            <a:off x="882767" y="1071129"/>
            <a:ext cx="3111817" cy="7636742"/>
          </a:xfrm>
          <a:prstGeom prst="rect">
            <a:avLst/>
          </a:prstGeom>
        </p:spPr>
        <p:txBody>
          <a:bodyPr/>
          <a:lstStyle>
            <a:lvl1pPr>
              <a:defRPr b="1" sz="3400">
                <a:solidFill>
                  <a:srgbClr val="94E3FE"/>
                </a:solidFill>
                <a:latin typeface="Arial"/>
                <a:ea typeface="Arial"/>
                <a:cs typeface="Arial"/>
                <a:sym typeface="Arial"/>
              </a:defRPr>
            </a:lvl1pPr>
          </a:lstStyle>
          <a:p>
            <a:pPr/>
            <a:r>
              <a:t>Many who came to Dowie’s faith cure homes died of their illnesses without any medical attention. </a:t>
            </a:r>
          </a:p>
        </p:txBody>
      </p:sp>
      <p:pic>
        <p:nvPicPr>
          <p:cNvPr id="426" name="proxy.duckduckgo.jpg" descr="proxy.duckduckgo.jpg"/>
          <p:cNvPicPr>
            <a:picLocks noChangeAspect="1"/>
          </p:cNvPicPr>
          <p:nvPr/>
        </p:nvPicPr>
        <p:blipFill>
          <a:blip r:embed="rId2">
            <a:extLst/>
          </a:blip>
          <a:srcRect l="4883" t="0" r="478" b="0"/>
          <a:stretch>
            <a:fillRect/>
          </a:stretch>
        </p:blipFill>
        <p:spPr>
          <a:xfrm>
            <a:off x="5117169" y="1145594"/>
            <a:ext cx="7104823" cy="6166231"/>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When his only daughter, Esther, was severely burned after accidentally knocking over an alcohol heating iron, he banished one of his followers for trying to alleviate her pain with Vaseline."/>
          <p:cNvSpPr txBox="1"/>
          <p:nvPr>
            <p:ph type="body" sz="half" idx="1"/>
          </p:nvPr>
        </p:nvSpPr>
        <p:spPr>
          <a:xfrm>
            <a:off x="882767" y="1198129"/>
            <a:ext cx="4734286" cy="7730901"/>
          </a:xfrm>
          <a:prstGeom prst="rect">
            <a:avLst/>
          </a:prstGeom>
        </p:spPr>
        <p:txBody>
          <a:bodyPr/>
          <a:lstStyle>
            <a:lvl1pPr>
              <a:defRPr b="1" sz="3400">
                <a:solidFill>
                  <a:srgbClr val="94E3FE"/>
                </a:solidFill>
                <a:latin typeface="Arial"/>
                <a:ea typeface="Arial"/>
                <a:cs typeface="Arial"/>
                <a:sym typeface="Arial"/>
              </a:defRPr>
            </a:lvl1pPr>
          </a:lstStyle>
          <a:p>
            <a:pPr/>
            <a:r>
              <a:t>When his only daughter, Esther, was severely burned after accidentally knocking over an alcohol heating iron, he banished one of his followers for trying to alleviate her pain with Vaseline.</a:t>
            </a:r>
          </a:p>
        </p:txBody>
      </p:sp>
      <p:pic>
        <p:nvPicPr>
          <p:cNvPr id="429" name="32701866_360425544362295_844960400884629504_n.jpg" descr="32701866_360425544362295_844960400884629504_n.jpg"/>
          <p:cNvPicPr>
            <a:picLocks noChangeAspect="1"/>
          </p:cNvPicPr>
          <p:nvPr/>
        </p:nvPicPr>
        <p:blipFill>
          <a:blip r:embed="rId2">
            <a:extLst/>
          </a:blip>
          <a:srcRect l="2843" t="21404" r="2344" b="6178"/>
          <a:stretch>
            <a:fillRect/>
          </a:stretch>
        </p:blipFill>
        <p:spPr>
          <a:xfrm>
            <a:off x="6566711" y="1540073"/>
            <a:ext cx="5810132" cy="6673455"/>
          </a:xfrm>
          <a:prstGeom prst="rect">
            <a:avLst/>
          </a:prstGeom>
          <a:ln w="12700">
            <a:miter lim="400000"/>
          </a:ln>
        </p:spPr>
      </p:pic>
      <p:sp>
        <p:nvSpPr>
          <p:cNvPr id="430" name="Text"/>
          <p:cNvSpPr txBox="1"/>
          <p:nvPr/>
        </p:nvSpPr>
        <p:spPr>
          <a:xfrm>
            <a:off x="1761232" y="4787899"/>
            <a:ext cx="1270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lnSpc>
                <a:spcPts val="2800"/>
              </a:lnSpc>
              <a:defRPr cap="none" sz="1200">
                <a:solidFill>
                  <a:srgbClr val="0000EE"/>
                </a:solidFill>
                <a:latin typeface="Times Roman"/>
                <a:ea typeface="Times Roman"/>
                <a:cs typeface="Times Roman"/>
                <a:sym typeface="Times Roman"/>
              </a:defRPr>
            </a:pP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Esther died of her burns."/>
          <p:cNvSpPr txBox="1"/>
          <p:nvPr>
            <p:ph type="body" sz="half" idx="1"/>
          </p:nvPr>
        </p:nvSpPr>
        <p:spPr>
          <a:xfrm>
            <a:off x="1184590" y="1452129"/>
            <a:ext cx="5047620" cy="7585744"/>
          </a:xfrm>
          <a:prstGeom prst="rect">
            <a:avLst/>
          </a:prstGeom>
        </p:spPr>
        <p:txBody>
          <a:bodyPr/>
          <a:lstStyle>
            <a:lvl1pPr>
              <a:defRPr b="1" sz="3400">
                <a:solidFill>
                  <a:srgbClr val="94E3FE"/>
                </a:solidFill>
                <a:latin typeface="Arial"/>
                <a:ea typeface="Arial"/>
                <a:cs typeface="Arial"/>
                <a:sym typeface="Arial"/>
              </a:defRPr>
            </a:lvl1pPr>
          </a:lstStyle>
          <a:p>
            <a:pPr/>
            <a:r>
              <a:t>Esther died of her burns.</a:t>
            </a:r>
          </a:p>
        </p:txBody>
      </p:sp>
      <p:pic>
        <p:nvPicPr>
          <p:cNvPr id="433" name="32701866_360425544362295_844960400884629504_n.jpg" descr="32701866_360425544362295_844960400884629504_n.jpg"/>
          <p:cNvPicPr>
            <a:picLocks noChangeAspect="1"/>
          </p:cNvPicPr>
          <p:nvPr/>
        </p:nvPicPr>
        <p:blipFill>
          <a:blip r:embed="rId2">
            <a:extLst/>
          </a:blip>
          <a:srcRect l="2843" t="21404" r="2344" b="6178"/>
          <a:stretch>
            <a:fillRect/>
          </a:stretch>
        </p:blipFill>
        <p:spPr>
          <a:xfrm>
            <a:off x="6566711" y="1540073"/>
            <a:ext cx="5810132" cy="6673455"/>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In the last years of his life, Dowie bankrupted Zion City and was accused of sexual irregularities and alcoholism. His wife and son brought charges against him."/>
          <p:cNvSpPr txBox="1"/>
          <p:nvPr>
            <p:ph type="body" sz="half" idx="1"/>
          </p:nvPr>
        </p:nvSpPr>
        <p:spPr>
          <a:xfrm>
            <a:off x="882767" y="1071129"/>
            <a:ext cx="3927693" cy="7636742"/>
          </a:xfrm>
          <a:prstGeom prst="rect">
            <a:avLst/>
          </a:prstGeom>
        </p:spPr>
        <p:txBody>
          <a:bodyPr/>
          <a:lstStyle>
            <a:lvl1pPr>
              <a:defRPr b="1" sz="3400">
                <a:solidFill>
                  <a:srgbClr val="94E3FE"/>
                </a:solidFill>
                <a:latin typeface="Arial"/>
                <a:ea typeface="Arial"/>
                <a:cs typeface="Arial"/>
                <a:sym typeface="Arial"/>
              </a:defRPr>
            </a:lvl1pPr>
          </a:lstStyle>
          <a:p>
            <a:pPr/>
            <a:r>
              <a:t>In the last years of his life, Dowie bankrupted Zion City and was accused of sexual irregularities and alcoholism. His wife and son brought charges against him.</a:t>
            </a:r>
          </a:p>
        </p:txBody>
      </p:sp>
      <p:pic>
        <p:nvPicPr>
          <p:cNvPr id="436" name="dowie-john and wife c1903 - Version 2.jpg" descr="dowie-john and wife c1903 - Version 2.jpg"/>
          <p:cNvPicPr>
            <a:picLocks noChangeAspect="1"/>
          </p:cNvPicPr>
          <p:nvPr/>
        </p:nvPicPr>
        <p:blipFill>
          <a:blip r:embed="rId2">
            <a:extLst/>
          </a:blip>
          <a:srcRect l="5389" t="0" r="10781" b="0"/>
          <a:stretch>
            <a:fillRect/>
          </a:stretch>
        </p:blipFill>
        <p:spPr>
          <a:xfrm>
            <a:off x="5337497" y="1170994"/>
            <a:ext cx="6703129" cy="5477715"/>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8" name="Many of the most famous of the early Pentecostal evangelists went out from Zion City.…"/>
          <p:cNvSpPr txBox="1"/>
          <p:nvPr>
            <p:ph type="body" sz="half" idx="1"/>
          </p:nvPr>
        </p:nvSpPr>
        <p:spPr>
          <a:xfrm>
            <a:off x="882767" y="1071129"/>
            <a:ext cx="4489216" cy="7636742"/>
          </a:xfrm>
          <a:prstGeom prst="rect">
            <a:avLst/>
          </a:prstGeom>
        </p:spPr>
        <p:txBody>
          <a:bodyPr/>
          <a:lstStyle/>
          <a:p>
            <a:pPr>
              <a:defRPr b="1" sz="3400">
                <a:solidFill>
                  <a:srgbClr val="94E3FE"/>
                </a:solidFill>
                <a:latin typeface="Arial"/>
                <a:ea typeface="Arial"/>
                <a:cs typeface="Arial"/>
                <a:sym typeface="Arial"/>
              </a:defRPr>
            </a:pPr>
            <a:r>
              <a:t>Many of the most famous of the early Pentecostal evangelists went out from Zion City.</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These included F.F. Bosworth, John Lake, Marie Burgess Brown, and Gordon Lindsay.</a:t>
            </a:r>
          </a:p>
        </p:txBody>
      </p:sp>
      <p:pic>
        <p:nvPicPr>
          <p:cNvPr id="439" name="proxy.duckduckgo.jpg" descr="proxy.duckduckgo.jpg"/>
          <p:cNvPicPr>
            <a:picLocks noChangeAspect="0"/>
          </p:cNvPicPr>
          <p:nvPr/>
        </p:nvPicPr>
        <p:blipFill>
          <a:blip r:embed="rId2">
            <a:extLst/>
          </a:blip>
          <a:stretch>
            <a:fillRect/>
          </a:stretch>
        </p:blipFill>
        <p:spPr>
          <a:xfrm>
            <a:off x="5851815" y="1132894"/>
            <a:ext cx="6369191" cy="6139052"/>
          </a:xfrm>
          <a:prstGeom prst="rect">
            <a:avLst/>
          </a:prstGeom>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Three of the original eight members of the Assemblies of God general council were from Zion City."/>
          <p:cNvSpPr txBox="1"/>
          <p:nvPr>
            <p:ph type="body" sz="half" idx="1"/>
          </p:nvPr>
        </p:nvSpPr>
        <p:spPr>
          <a:xfrm>
            <a:off x="882767" y="1071129"/>
            <a:ext cx="3946446" cy="8017445"/>
          </a:xfrm>
          <a:prstGeom prst="rect">
            <a:avLst/>
          </a:prstGeom>
        </p:spPr>
        <p:txBody>
          <a:bodyPr/>
          <a:lstStyle>
            <a:lvl1pPr>
              <a:defRPr b="1" sz="3400">
                <a:solidFill>
                  <a:srgbClr val="94E3FE"/>
                </a:solidFill>
                <a:latin typeface="Arial"/>
                <a:ea typeface="Arial"/>
                <a:cs typeface="Arial"/>
                <a:sym typeface="Arial"/>
              </a:defRPr>
            </a:lvl1pPr>
          </a:lstStyle>
          <a:p>
            <a:pPr/>
            <a:r>
              <a:t>Three of the original eight members of the Assemblies of God general council were from Zion City.</a:t>
            </a:r>
          </a:p>
        </p:txBody>
      </p:sp>
      <p:pic>
        <p:nvPicPr>
          <p:cNvPr id="442" name="proxy.duckduckgo.jpg" descr="proxy.duckduckgo.jpg"/>
          <p:cNvPicPr>
            <a:picLocks noChangeAspect="0"/>
          </p:cNvPicPr>
          <p:nvPr/>
        </p:nvPicPr>
        <p:blipFill>
          <a:blip r:embed="rId2">
            <a:extLst/>
          </a:blip>
          <a:stretch>
            <a:fillRect/>
          </a:stretch>
        </p:blipFill>
        <p:spPr>
          <a:xfrm>
            <a:off x="5296926" y="1132894"/>
            <a:ext cx="6999387" cy="5001648"/>
          </a:xfrm>
          <a:prstGeom prst="rect">
            <a:avLst/>
          </a:prstGeom>
        </p:spPr>
      </p:pic>
      <p:pic>
        <p:nvPicPr>
          <p:cNvPr id="443" name="dowie - zion city shiloh tabernacle.jpg" descr="dowie - zion city shiloh tabernacle.jpg"/>
          <p:cNvPicPr>
            <a:picLocks noChangeAspect="0"/>
          </p:cNvPicPr>
          <p:nvPr/>
        </p:nvPicPr>
        <p:blipFill>
          <a:blip r:embed="rId3">
            <a:extLst/>
          </a:blip>
          <a:stretch>
            <a:fillRect/>
          </a:stretch>
        </p:blipFill>
        <p:spPr>
          <a:xfrm rot="21350841">
            <a:off x="2713062" y="5398456"/>
            <a:ext cx="6593136" cy="332371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4" grpId="1" fill="hold">
                                  <p:stCondLst>
                                    <p:cond delay="0"/>
                                  </p:stCondLst>
                                  <p:iterate type="el" backwards="0">
                                    <p:tmAbs val="0"/>
                                  </p:iterate>
                                  <p:childTnLst>
                                    <p:set>
                                      <p:cBhvr>
                                        <p:cTn id="6" fill="hold"/>
                                        <p:tgtEl>
                                          <p:spTgt spid="443"/>
                                        </p:tgtEl>
                                        <p:attrNameLst>
                                          <p:attrName>style.visibility</p:attrName>
                                        </p:attrNameLst>
                                      </p:cBhvr>
                                      <p:to>
                                        <p:strVal val="visible"/>
                                      </p:to>
                                    </p:set>
                                    <p:animEffect filter="box(in)" transition="in">
                                      <p:cBhvr>
                                        <p:cTn id="7" dur="500"/>
                                        <p:tgtEl>
                                          <p:spTgt spid="4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43" grpId="1"/>
    </p:bldLst>
  </p:timing>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446"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The most direct forerunner of Pentecostalism was the Holiness movement of the 1800s."/>
          <p:cNvSpPr txBox="1"/>
          <p:nvPr>
            <p:ph type="body" sz="half" idx="1"/>
          </p:nvPr>
        </p:nvSpPr>
        <p:spPr>
          <a:xfrm>
            <a:off x="882767" y="1071129"/>
            <a:ext cx="5796083" cy="7656202"/>
          </a:xfrm>
          <a:prstGeom prst="rect">
            <a:avLst/>
          </a:prstGeom>
        </p:spPr>
        <p:txBody>
          <a:bodyPr/>
          <a:lstStyle>
            <a:lvl1pPr>
              <a:defRPr b="1" sz="3400">
                <a:solidFill>
                  <a:srgbClr val="94E3FE"/>
                </a:solidFill>
                <a:latin typeface="Arial"/>
                <a:ea typeface="Arial"/>
                <a:cs typeface="Arial"/>
                <a:sym typeface="Arial"/>
              </a:defRPr>
            </a:lvl1pPr>
          </a:lstStyle>
          <a:p>
            <a:pPr/>
            <a:r>
              <a:t>The most direct forerunner of Pentecostalism was the Holiness movement of the 1800s. </a:t>
            </a:r>
          </a:p>
        </p:txBody>
      </p:sp>
      <p:pic>
        <p:nvPicPr>
          <p:cNvPr id="266" name="proxy.duckduckgo.jpeg" descr="proxy.duckduckgo.jpeg"/>
          <p:cNvPicPr>
            <a:picLocks noChangeAspect="1"/>
          </p:cNvPicPr>
          <p:nvPr/>
        </p:nvPicPr>
        <p:blipFill>
          <a:blip r:embed="rId2">
            <a:extLst/>
          </a:blip>
          <a:srcRect l="12131" t="0" r="12131" b="0"/>
          <a:stretch>
            <a:fillRect/>
          </a:stretch>
        </p:blipFill>
        <p:spPr>
          <a:xfrm>
            <a:off x="7400405" y="1145594"/>
            <a:ext cx="4833301" cy="4601758"/>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Holiness teaching is the belief that the Christian can achieve a state of sinless perfection.…"/>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Holiness teaching is the belief that the Christian can achieve a state of sinless perfection.</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 It is called </a:t>
            </a:r>
          </a:p>
          <a:p>
            <a:pPr>
              <a:defRPr b="1" sz="3400">
                <a:solidFill>
                  <a:srgbClr val="94E3FE"/>
                </a:solidFill>
                <a:latin typeface="Arial"/>
                <a:ea typeface="Arial"/>
                <a:cs typeface="Arial"/>
                <a:sym typeface="Arial"/>
              </a:defRPr>
            </a:pPr>
            <a:r>
              <a:t>“The second blessing” </a:t>
            </a:r>
          </a:p>
          <a:p>
            <a:pPr>
              <a:defRPr b="1" sz="3400">
                <a:solidFill>
                  <a:srgbClr val="94E3FE"/>
                </a:solidFill>
                <a:latin typeface="Arial"/>
                <a:ea typeface="Arial"/>
                <a:cs typeface="Arial"/>
                <a:sym typeface="Arial"/>
              </a:defRPr>
            </a:pPr>
            <a:r>
              <a:t>“The second work of grace”</a:t>
            </a:r>
          </a:p>
          <a:p>
            <a:pPr>
              <a:defRPr b="1" sz="3400">
                <a:solidFill>
                  <a:srgbClr val="94E3FE"/>
                </a:solidFill>
                <a:latin typeface="Arial"/>
                <a:ea typeface="Arial"/>
                <a:cs typeface="Arial"/>
                <a:sym typeface="Arial"/>
              </a:defRPr>
            </a:pPr>
            <a:r>
              <a:t>“perfect love”</a:t>
            </a:r>
          </a:p>
        </p:txBody>
      </p:sp>
      <p:pic>
        <p:nvPicPr>
          <p:cNvPr id="269" name="proxy.duckduckgo.jpeg" descr="proxy.duckduckgo.jpeg"/>
          <p:cNvPicPr>
            <a:picLocks noChangeAspect="1"/>
          </p:cNvPicPr>
          <p:nvPr/>
        </p:nvPicPr>
        <p:blipFill>
          <a:blip r:embed="rId2">
            <a:extLst/>
          </a:blip>
          <a:srcRect l="14989" t="0" r="14989" b="0"/>
          <a:stretch>
            <a:fillRect/>
          </a:stretch>
        </p:blipFill>
        <p:spPr>
          <a:xfrm>
            <a:off x="7948363" y="1145594"/>
            <a:ext cx="4285343" cy="408005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The Salvation Army…"/>
          <p:cNvSpPr txBox="1"/>
          <p:nvPr>
            <p:ph type="body" sz="half" idx="1"/>
          </p:nvPr>
        </p:nvSpPr>
        <p:spPr>
          <a:xfrm>
            <a:off x="882767" y="1071129"/>
            <a:ext cx="5167433" cy="7798978"/>
          </a:xfrm>
          <a:prstGeom prst="rect">
            <a:avLst/>
          </a:prstGeom>
        </p:spPr>
        <p:txBody>
          <a:bodyPr/>
          <a:lstStyle/>
          <a:p>
            <a:pPr>
              <a:defRPr b="1" sz="3400">
                <a:solidFill>
                  <a:srgbClr val="FFFFFF"/>
                </a:solidFill>
                <a:latin typeface="Arial"/>
                <a:ea typeface="Arial"/>
                <a:cs typeface="Arial"/>
                <a:sym typeface="Arial"/>
              </a:defRPr>
            </a:pPr>
            <a:r>
              <a:t>The Salvation Army</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One of the organizations promoting the holiness doctrine was the Salvation Army. It was founded in 1865 by William Booth, who was formerly a Methodist preacher. </a:t>
            </a:r>
          </a:p>
        </p:txBody>
      </p:sp>
      <p:pic>
        <p:nvPicPr>
          <p:cNvPr id="272" name="proxy.duckduckgo.gif" descr="proxy.duckduckgo.gif"/>
          <p:cNvPicPr>
            <a:picLocks noChangeAspect="1"/>
          </p:cNvPicPr>
          <p:nvPr/>
        </p:nvPicPr>
        <p:blipFill>
          <a:blip r:embed="rId2">
            <a:extLst/>
          </a:blip>
          <a:stretch>
            <a:fillRect/>
          </a:stretch>
        </p:blipFill>
        <p:spPr>
          <a:xfrm>
            <a:off x="6913460" y="1215032"/>
            <a:ext cx="5167449" cy="6632844"/>
          </a:xfrm>
          <a:prstGeom prst="rect">
            <a:avLst/>
          </a:prstGeom>
          <a:ln w="12700">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